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870" r:id="rId2"/>
    <p:sldMasterId id="2147483882" r:id="rId3"/>
  </p:sldMasterIdLst>
  <p:notesMasterIdLst>
    <p:notesMasterId r:id="rId35"/>
  </p:notesMasterIdLst>
  <p:handoutMasterIdLst>
    <p:handoutMasterId r:id="rId36"/>
  </p:handoutMasterIdLst>
  <p:sldIdLst>
    <p:sldId id="268" r:id="rId4"/>
    <p:sldId id="549" r:id="rId5"/>
    <p:sldId id="550" r:id="rId6"/>
    <p:sldId id="551" r:id="rId7"/>
    <p:sldId id="572" r:id="rId8"/>
    <p:sldId id="552" r:id="rId9"/>
    <p:sldId id="539" r:id="rId10"/>
    <p:sldId id="540" r:id="rId11"/>
    <p:sldId id="527" r:id="rId12"/>
    <p:sldId id="573" r:id="rId13"/>
    <p:sldId id="575" r:id="rId14"/>
    <p:sldId id="528" r:id="rId15"/>
    <p:sldId id="574" r:id="rId16"/>
    <p:sldId id="529" r:id="rId17"/>
    <p:sldId id="576" r:id="rId18"/>
    <p:sldId id="530" r:id="rId19"/>
    <p:sldId id="531" r:id="rId20"/>
    <p:sldId id="577" r:id="rId21"/>
    <p:sldId id="532" r:id="rId22"/>
    <p:sldId id="578" r:id="rId23"/>
    <p:sldId id="579" r:id="rId24"/>
    <p:sldId id="533" r:id="rId25"/>
    <p:sldId id="534" r:id="rId26"/>
    <p:sldId id="580" r:id="rId27"/>
    <p:sldId id="535" r:id="rId28"/>
    <p:sldId id="581" r:id="rId29"/>
    <p:sldId id="536" r:id="rId30"/>
    <p:sldId id="582" r:id="rId31"/>
    <p:sldId id="537" r:id="rId32"/>
    <p:sldId id="583" r:id="rId33"/>
    <p:sldId id="538" r:id="rId3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61E"/>
    <a:srgbClr val="E46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6"/>
    <p:restoredTop sz="81768" autoAdjust="0"/>
  </p:normalViewPr>
  <p:slideViewPr>
    <p:cSldViewPr>
      <p:cViewPr varScale="1">
        <p:scale>
          <a:sx n="59" d="100"/>
          <a:sy n="59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028DB-78DC-F744-887D-9DA6C5486603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7B35-F01C-F04C-A0D6-4B63C082F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3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2703-0FB3-412A-AC62-2A6DEFEDA8A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9FE9F-9F62-4475-8AA8-D2EDB4FDF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1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f8bd91d24_0_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" name="Google Shape;45;g3f8bd91d2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0282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workings</a:t>
            </a:r>
            <a:r>
              <a:rPr lang="en-US" baseline="0" dirty="0"/>
              <a:t> and answer will appear after the question to allow for peer/self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51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workings</a:t>
            </a:r>
            <a:r>
              <a:rPr lang="en-US" baseline="0" dirty="0"/>
              <a:t> and answer will appear after the question to allow for peer/self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607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19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4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</a:t>
            </a:r>
            <a:r>
              <a:rPr lang="en-US" baseline="0" dirty="0"/>
              <a:t> is animated to allow for peer/self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48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</a:t>
            </a:r>
            <a:r>
              <a:rPr lang="en-US" baseline="0" dirty="0"/>
              <a:t> is animated to allow for peer/self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969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is animated to allow</a:t>
            </a:r>
            <a:r>
              <a:rPr lang="en-US" baseline="0" dirty="0"/>
              <a:t> for peer/self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1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is animated to allow</a:t>
            </a:r>
            <a:r>
              <a:rPr lang="en-US" baseline="0" dirty="0"/>
              <a:t> for peer/self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117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opportunity here to double</a:t>
            </a:r>
            <a:r>
              <a:rPr lang="en-US" baseline="0" dirty="0"/>
              <a:t> check students understanding of the previously mentioned moles work and </a:t>
            </a:r>
            <a:r>
              <a:rPr lang="en-US" baseline="0" dirty="0" err="1"/>
              <a:t>Avogardo</a:t>
            </a:r>
            <a:r>
              <a:rPr lang="en-US" baseline="0" dirty="0"/>
              <a:t> constant.</a:t>
            </a:r>
          </a:p>
          <a:p>
            <a:r>
              <a:rPr lang="en-US" baseline="0" dirty="0"/>
              <a:t>Do pupils understand that the equation for concentration can be worked out from the units for concentration?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50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opportunity here to double</a:t>
            </a:r>
            <a:r>
              <a:rPr lang="en-US" baseline="0" dirty="0"/>
              <a:t> check students understanding of the previously mentioned moles work and </a:t>
            </a:r>
            <a:r>
              <a:rPr lang="en-US" baseline="0" dirty="0" err="1"/>
              <a:t>Avogardo</a:t>
            </a:r>
            <a:r>
              <a:rPr lang="en-US" baseline="0" dirty="0"/>
              <a:t> constant.</a:t>
            </a:r>
          </a:p>
          <a:p>
            <a:r>
              <a:rPr lang="en-US" baseline="0" dirty="0"/>
              <a:t>Do pupils understand that the equation for concentration can be worked out from the units for concentration?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7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3fa5fddbeb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3fa5fddbeb_1_18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" name="Google Shape;52;g3fa5fddbeb_1_18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0555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</a:t>
            </a:r>
            <a:r>
              <a:rPr lang="en-US" baseline="0" dirty="0"/>
              <a:t> could be allowed to work through each section and check understanding before moving onto the next.</a:t>
            </a:r>
          </a:p>
          <a:p>
            <a:r>
              <a:rPr lang="en-US" baseline="0" dirty="0"/>
              <a:t>If pupils are struggling to remember the method from GCSE, it may be worthwhile spending some time looking at 1:1 ratios (using hydrochloric or nitric acid) first, before moving onto diprotic acids.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41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</a:t>
            </a:r>
            <a:r>
              <a:rPr lang="en-US" baseline="0" dirty="0"/>
              <a:t> could be allowed to work through each section and check understanding before moving onto the next.</a:t>
            </a:r>
          </a:p>
          <a:p>
            <a:r>
              <a:rPr lang="en-US" baseline="0" dirty="0"/>
              <a:t>If pupils are struggling to remember the method from GCSE, it may be worthwhile spending some time looking at 1:1 ratios (using hydrochloric or nitric acid) first, before moving onto diprotic acids.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14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could</a:t>
            </a:r>
            <a:r>
              <a:rPr lang="en-US" baseline="0" dirty="0"/>
              <a:t> be used as a starter activity to ‘warm’ students up. </a:t>
            </a:r>
            <a:endParaRPr lang="en-US" dirty="0"/>
          </a:p>
          <a:p>
            <a:r>
              <a:rPr lang="en-US" dirty="0"/>
              <a:t>The two calculations are animated so that students can work out the answer and can</a:t>
            </a:r>
            <a:r>
              <a:rPr lang="en-US" baseline="0" dirty="0"/>
              <a:t> then self-assess when you reveal the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57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could</a:t>
            </a:r>
            <a:r>
              <a:rPr lang="en-US" baseline="0" dirty="0"/>
              <a:t> be used as a starter activity to ‘warm’ students up. </a:t>
            </a:r>
            <a:endParaRPr lang="en-US" dirty="0"/>
          </a:p>
          <a:p>
            <a:r>
              <a:rPr lang="en-US" dirty="0"/>
              <a:t>The two calculations are animated so that students can work out the answer and can</a:t>
            </a:r>
            <a:r>
              <a:rPr lang="en-US" baseline="0" dirty="0"/>
              <a:t> then self-assess when you reveal the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58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could</a:t>
            </a:r>
            <a:r>
              <a:rPr lang="en-US" baseline="0" dirty="0"/>
              <a:t> be used as a starter activity to ‘warm’ students up. </a:t>
            </a:r>
            <a:endParaRPr lang="en-US" dirty="0"/>
          </a:p>
          <a:p>
            <a:r>
              <a:rPr lang="en-US" dirty="0"/>
              <a:t>The two calculations are animated so that students can work out the answer and can</a:t>
            </a:r>
            <a:r>
              <a:rPr lang="en-US" baseline="0" dirty="0"/>
              <a:t> then self-assess when you reveal the answer.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6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and the previous one contain</a:t>
            </a:r>
            <a:r>
              <a:rPr lang="en-US" baseline="0" dirty="0"/>
              <a:t> concepts that are essential for students to understand if they are going to be able to access the more complicated </a:t>
            </a:r>
            <a:r>
              <a:rPr lang="en-US" baseline="0" dirty="0" err="1"/>
              <a:t>maths</a:t>
            </a:r>
            <a:r>
              <a:rPr lang="en-US" baseline="0" dirty="0"/>
              <a:t> questions.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4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and the previous one contain</a:t>
            </a:r>
            <a:r>
              <a:rPr lang="en-US" baseline="0" dirty="0"/>
              <a:t> concepts that are essential for students to understand if they are going to be able to access the more complicated </a:t>
            </a:r>
            <a:r>
              <a:rPr lang="en-US" baseline="0" dirty="0" err="1"/>
              <a:t>maths</a:t>
            </a:r>
            <a:r>
              <a:rPr lang="en-US" baseline="0" dirty="0"/>
              <a:t> questions.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76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question is animated for self</a:t>
            </a:r>
            <a:r>
              <a:rPr lang="en-US" baseline="0" dirty="0"/>
              <a:t> or peer assessment.</a:t>
            </a:r>
          </a:p>
          <a:p>
            <a:r>
              <a:rPr lang="en-US" baseline="0" dirty="0"/>
              <a:t>There is an opportunity here to check that students are clear on the difference between </a:t>
            </a:r>
            <a:r>
              <a:rPr lang="en-US" baseline="0" dirty="0" err="1"/>
              <a:t>sig.figs</a:t>
            </a:r>
            <a:r>
              <a:rPr lang="en-US" baseline="0" dirty="0"/>
              <a:t>. and decimal places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0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question is animated for self</a:t>
            </a:r>
            <a:r>
              <a:rPr lang="en-US" baseline="0" dirty="0"/>
              <a:t> or peer assessment.</a:t>
            </a:r>
          </a:p>
          <a:p>
            <a:r>
              <a:rPr lang="en-US" baseline="0" dirty="0"/>
              <a:t>There is an opportunity here to check that students are clear on the difference between </a:t>
            </a:r>
            <a:r>
              <a:rPr lang="en-US" baseline="0" dirty="0" err="1"/>
              <a:t>sig.figs</a:t>
            </a:r>
            <a:r>
              <a:rPr lang="en-US" baseline="0" dirty="0"/>
              <a:t>. and decimal places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9FE9F-9F62-4475-8AA8-D2EDB4FDFA4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21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8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0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5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37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3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3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7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08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5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35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42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3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1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05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1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40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330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928" y="1638733"/>
            <a:ext cx="11774424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0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53400" y="727074"/>
            <a:ext cx="3825240" cy="54498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" y="727074"/>
            <a:ext cx="7734300" cy="544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4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0EE8-38F9-AA43-9A1E-DDB7AA53D086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E6BE-E385-7045-A891-EC4718FC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0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4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8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544" y="768791"/>
            <a:ext cx="11753088" cy="758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28" y="1638733"/>
            <a:ext cx="117287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11B2-23A9-43C9-B8D0-7C371C121202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FC25-86F0-433F-9448-CA7469E87FE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151" y="16872"/>
            <a:ext cx="1373014" cy="1020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" y="16872"/>
            <a:ext cx="3373484" cy="8315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561057"/>
            <a:ext cx="12192000" cy="226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5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89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542E-BB15-654C-84E0-0AEE97E83F6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3FE6-137A-0F46-BB13-7BA6D2D9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9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5DF87-E0BC-0541-9154-2593744AD1E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56A2-E858-3A43-B4A0-C8D888B9B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t_fMQu5i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quOFYOpdl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PGVQu3UXp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xUS1K7xu3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PLTLkn3dN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fBcM3uvWf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nawBsyZTc8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uyk4hfbjS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192026"/>
            <a:ext cx="8974772" cy="740003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4800" dirty="0"/>
              <a:t>Y11 Thinking about A Level Chemistry!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27"/>
            <a:ext cx="12192000" cy="5629126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latin typeface="+mj-lt"/>
              </a:rPr>
              <a:t>Welcome to presentation 1!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latin typeface="+mj-lt"/>
              </a:rPr>
              <a:t>What to expect from these resources: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+mj-lt"/>
              </a:rPr>
              <a:t>An </a:t>
            </a:r>
            <a:r>
              <a:rPr lang="en-GB" b="1" dirty="0">
                <a:solidFill>
                  <a:srgbClr val="0070C0"/>
                </a:solidFill>
                <a:latin typeface="+mj-lt"/>
              </a:rPr>
              <a:t>outline</a:t>
            </a:r>
            <a:r>
              <a:rPr lang="en-GB" dirty="0">
                <a:latin typeface="+mj-lt"/>
              </a:rPr>
              <a:t> of the course entry requirements and structure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+mj-lt"/>
              </a:rPr>
              <a:t>A </a:t>
            </a:r>
            <a:r>
              <a:rPr lang="en-GB" b="1" dirty="0">
                <a:solidFill>
                  <a:srgbClr val="0070C0"/>
                </a:solidFill>
                <a:latin typeface="+mj-lt"/>
              </a:rPr>
              <a:t>taste</a:t>
            </a:r>
            <a:r>
              <a:rPr lang="en-GB" dirty="0">
                <a:latin typeface="+mj-lt"/>
              </a:rPr>
              <a:t> of what the content will look like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+mj-lt"/>
              </a:rPr>
              <a:t>Clear </a:t>
            </a:r>
            <a:r>
              <a:rPr lang="en-GB" b="1" dirty="0">
                <a:solidFill>
                  <a:srgbClr val="0070C0"/>
                </a:solidFill>
                <a:latin typeface="+mj-lt"/>
              </a:rPr>
              <a:t>structure</a:t>
            </a:r>
            <a:r>
              <a:rPr lang="en-GB" dirty="0">
                <a:latin typeface="+mj-lt"/>
              </a:rPr>
              <a:t> to prepare for learning next year and help you “Bridge the Gap” from GCSE to A Level!</a:t>
            </a:r>
          </a:p>
        </p:txBody>
      </p:sp>
      <p:graphicFrame>
        <p:nvGraphicFramePr>
          <p:cNvPr id="8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58810"/>
              </p:ext>
            </p:extLst>
          </p:nvPr>
        </p:nvGraphicFramePr>
        <p:xfrm>
          <a:off x="1679575" y="4419119"/>
          <a:ext cx="8582891" cy="2133600"/>
        </p:xfrm>
        <a:graphic>
          <a:graphicData uri="http://schemas.openxmlformats.org/drawingml/2006/table">
            <a:tbl>
              <a:tblPr/>
              <a:tblGrid>
                <a:gridCol w="250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Learning goal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What is A Level Chemistry About?!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Prior knowledge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Combined or Triple Chemistry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289889"/>
                  </a:ext>
                </a:extLst>
              </a:tr>
              <a:tr h="897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Application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E4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what the entry requirements and course structure is</a:t>
                      </a:r>
                    </a:p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Begin to prepare for the transition from GCSE to A Level using independent study resources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6" descr="Chestnut-Grove-Leaves-C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605" y="4950473"/>
            <a:ext cx="523148" cy="62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roud_bann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5949280"/>
            <a:ext cx="24973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AutoShape 2" descr="https://i.stack.imgur.com/cayb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AutoShape 2" descr="https://upload.wikimedia.org/wikipedia/commons/6/6e/Veil_Nebula_-_NGC69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36" y="692696"/>
            <a:ext cx="120253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Relative atomic mass (</a:t>
            </a:r>
            <a:r>
              <a:rPr lang="en-US" sz="2400" b="1" i="1" u="sng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400" b="1" u="sng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US" sz="2400" dirty="0"/>
              <a:t>The weighted average of the masses of its isotopes relative to 1/12 of the mass of a carbon-12 atom. </a:t>
            </a:r>
            <a:r>
              <a:rPr lang="en-GB" sz="2400" dirty="0"/>
              <a:t>The relative atomic masses can be found in the periodic table</a:t>
            </a:r>
            <a:endParaRPr lang="en-US" sz="2400" dirty="0"/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Relative molecular mass (</a:t>
            </a:r>
            <a:r>
              <a:rPr lang="en-US" sz="2400" b="1" i="1" u="sng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400" b="1" u="sng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2400" dirty="0"/>
              <a:t>The </a:t>
            </a:r>
            <a:r>
              <a:rPr lang="en-GB" sz="2400" b="1" dirty="0"/>
              <a:t>sum</a:t>
            </a:r>
            <a:r>
              <a:rPr lang="en-GB" sz="2400" dirty="0"/>
              <a:t> of the </a:t>
            </a:r>
            <a:r>
              <a:rPr lang="en-GB" sz="2400" b="1" dirty="0"/>
              <a:t>relative atomic masses </a:t>
            </a:r>
            <a:r>
              <a:rPr lang="en-GB" sz="2400" dirty="0"/>
              <a:t>of the atoms in the numbers shown in the </a:t>
            </a:r>
            <a:r>
              <a:rPr lang="en-GB" sz="2400" b="1" dirty="0"/>
              <a:t>formula</a:t>
            </a:r>
            <a:r>
              <a:rPr lang="en-GB" sz="2400" dirty="0"/>
              <a:t>.</a:t>
            </a:r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In a balanced chemical equation, the </a:t>
            </a:r>
            <a:r>
              <a:rPr lang="en-GB" sz="2400" b="1" dirty="0">
                <a:sym typeface="Wingdings" panose="05000000000000000000" pitchFamily="2" charset="2"/>
              </a:rPr>
              <a:t>sum</a:t>
            </a:r>
            <a:r>
              <a:rPr lang="en-GB" sz="2400" dirty="0">
                <a:sym typeface="Wingdings" panose="05000000000000000000" pitchFamily="2" charset="2"/>
              </a:rPr>
              <a:t> of the relative formula masses of the</a:t>
            </a:r>
            <a:r>
              <a:rPr lang="en-GB" sz="2400" b="1" dirty="0">
                <a:sym typeface="Wingdings" panose="05000000000000000000" pitchFamily="2" charset="2"/>
              </a:rPr>
              <a:t> reactants equals</a:t>
            </a:r>
            <a:r>
              <a:rPr lang="en-GB" sz="2400" dirty="0">
                <a:sym typeface="Wingdings" panose="05000000000000000000" pitchFamily="2" charset="2"/>
              </a:rPr>
              <a:t> the </a:t>
            </a:r>
            <a:r>
              <a:rPr lang="en-GB" sz="2400" b="1" dirty="0">
                <a:sym typeface="Wingdings" panose="05000000000000000000" pitchFamily="2" charset="2"/>
              </a:rPr>
              <a:t>sum</a:t>
            </a:r>
            <a:r>
              <a:rPr lang="en-GB" sz="2400" dirty="0">
                <a:sym typeface="Wingdings" panose="05000000000000000000" pitchFamily="2" charset="2"/>
              </a:rPr>
              <a:t> of the relative formula masses of the </a:t>
            </a:r>
            <a:r>
              <a:rPr lang="en-GB" sz="2400" b="1" dirty="0">
                <a:sym typeface="Wingdings" panose="05000000000000000000" pitchFamily="2" charset="2"/>
              </a:rPr>
              <a:t>products</a:t>
            </a:r>
            <a:r>
              <a:rPr lang="en-GB" sz="2400" dirty="0">
                <a:sym typeface="Wingdings" panose="05000000000000000000" pitchFamily="2" charset="2"/>
              </a:rPr>
              <a:t>.</a:t>
            </a: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For example: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		      2</a:t>
            </a:r>
            <a:r>
              <a:rPr lang="en-GB" sz="2400" b="1" dirty="0"/>
              <a:t>Mg + O</a:t>
            </a:r>
            <a:r>
              <a:rPr lang="en-GB" sz="2400" b="1" baseline="-25000" dirty="0"/>
              <a:t>2</a:t>
            </a:r>
            <a:r>
              <a:rPr lang="en-GB" sz="2400" b="1" dirty="0"/>
              <a:t> </a:t>
            </a:r>
            <a:r>
              <a:rPr lang="en-GB" sz="2400" b="1" dirty="0"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MgO</a:t>
            </a:r>
          </a:p>
          <a:p>
            <a:pPr algn="ctr"/>
            <a:r>
              <a:rPr lang="en-GB" sz="2400" dirty="0"/>
              <a:t>                                             (2x24) + (2x16) </a:t>
            </a:r>
            <a:r>
              <a:rPr lang="en-GB" sz="2400" dirty="0">
                <a:sym typeface="Wingdings" panose="05000000000000000000" pitchFamily="2" charset="2"/>
              </a:rPr>
              <a:t> 2 x (24+16)</a:t>
            </a: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                                                                    80  80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8D209-4131-4DBD-A539-93B67BA2DC3D}"/>
              </a:ext>
            </a:extLst>
          </p:cNvPr>
          <p:cNvSpPr/>
          <p:nvPr/>
        </p:nvSpPr>
        <p:spPr>
          <a:xfrm>
            <a:off x="1559496" y="2932787"/>
            <a:ext cx="3898431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H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GB" sz="2400" i="1" dirty="0">
                <a:solidFill>
                  <a:schemeClr val="tx1"/>
                </a:solidFill>
              </a:rPr>
              <a:t>(2 x H + 1 x S + 4 x O)</a:t>
            </a:r>
          </a:p>
          <a:p>
            <a:pPr algn="ctr"/>
            <a:r>
              <a:rPr lang="en-GB" sz="2400" dirty="0" err="1">
                <a:solidFill>
                  <a:schemeClr val="tx1"/>
                </a:solidFill>
              </a:rPr>
              <a:t>A</a:t>
            </a:r>
            <a:r>
              <a:rPr lang="en-GB" sz="2400" baseline="-25000" dirty="0" err="1">
                <a:solidFill>
                  <a:schemeClr val="tx1"/>
                </a:solidFill>
              </a:rPr>
              <a:t>r</a:t>
            </a:r>
            <a:r>
              <a:rPr lang="en-GB" sz="2400" dirty="0">
                <a:solidFill>
                  <a:schemeClr val="tx1"/>
                </a:solidFill>
              </a:rPr>
              <a:t>:  H (1)  S (32)   O (16)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A26A80-7528-4C46-A72F-9CE608930777}"/>
              </a:ext>
            </a:extLst>
          </p:cNvPr>
          <p:cNvSpPr/>
          <p:nvPr/>
        </p:nvSpPr>
        <p:spPr>
          <a:xfrm>
            <a:off x="6023992" y="2932787"/>
            <a:ext cx="4824536" cy="15945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Al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(SO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  <a:r>
              <a:rPr lang="en-GB" sz="2400" b="1" dirty="0">
                <a:solidFill>
                  <a:schemeClr val="tx1"/>
                </a:solidFill>
              </a:rPr>
              <a:t>)</a:t>
            </a:r>
            <a:r>
              <a:rPr lang="en-GB" sz="2400" b="1" baseline="-25000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GB" sz="2400" i="1" dirty="0">
                <a:solidFill>
                  <a:schemeClr val="tx1"/>
                </a:solidFill>
              </a:rPr>
              <a:t>(2 x Al + 3 x S + 12 x O)</a:t>
            </a:r>
          </a:p>
          <a:p>
            <a:pPr algn="ctr"/>
            <a:r>
              <a:rPr lang="en-GB" sz="2400" dirty="0" err="1">
                <a:solidFill>
                  <a:schemeClr val="tx1"/>
                </a:solidFill>
              </a:rPr>
              <a:t>A</a:t>
            </a:r>
            <a:r>
              <a:rPr lang="en-GB" sz="2400" baseline="-25000" dirty="0" err="1">
                <a:solidFill>
                  <a:schemeClr val="tx1"/>
                </a:solidFill>
              </a:rPr>
              <a:t>r</a:t>
            </a:r>
            <a:r>
              <a:rPr lang="en-GB" sz="2400" dirty="0">
                <a:solidFill>
                  <a:schemeClr val="tx1"/>
                </a:solidFill>
              </a:rPr>
              <a:t>:  Al (27)  S (32) O (16)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BEE47-1CB1-46F5-8947-95ACC8CC7B53}"/>
              </a:ext>
            </a:extLst>
          </p:cNvPr>
          <p:cNvSpPr/>
          <p:nvPr/>
        </p:nvSpPr>
        <p:spPr>
          <a:xfrm>
            <a:off x="4182789" y="658214"/>
            <a:ext cx="3898430" cy="51845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/>
              <a:t>Define isotope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Watch this video if you cannot remember RAM/RFM:</a:t>
            </a:r>
          </a:p>
          <a:p>
            <a:pPr algn="ctr"/>
            <a:r>
              <a:rPr lang="en-GB" dirty="0">
                <a:hlinkClick r:id="rId3"/>
              </a:rPr>
              <a:t>https://www.youtube.com/watch?v=it_fMQu5ivg</a:t>
            </a:r>
            <a:endParaRPr lang="en-GB" dirty="0"/>
          </a:p>
          <a:p>
            <a:pPr algn="ctr"/>
            <a:r>
              <a:rPr lang="en-GB" dirty="0"/>
              <a:t> Watch this video for balancing equations:</a:t>
            </a:r>
          </a:p>
          <a:p>
            <a:pPr algn="ctr"/>
            <a:r>
              <a:rPr lang="en-GB" dirty="0">
                <a:hlinkClick r:id="rId4"/>
              </a:rPr>
              <a:t>https://www.youtube.com/watch?v=qquOFYOpdl0</a:t>
            </a:r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20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36" y="692696"/>
            <a:ext cx="120253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Relative atomic mass (</a:t>
            </a:r>
            <a:r>
              <a:rPr lang="en-US" sz="2400" b="1" i="1" u="sng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400" b="1" u="sng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US" sz="2400" dirty="0"/>
              <a:t>The weighted average of the masses of its isotopes relative to 1/12 of the mass of a carbon-12 atom. </a:t>
            </a:r>
            <a:r>
              <a:rPr lang="en-GB" sz="2400" dirty="0"/>
              <a:t>The relative atomic masses can be found in the periodic table</a:t>
            </a:r>
            <a:endParaRPr lang="en-US" sz="2400" dirty="0"/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Relative molecular mass (</a:t>
            </a:r>
            <a:r>
              <a:rPr lang="en-US" sz="2400" b="1" i="1" u="sng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400" b="1" u="sng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2400" dirty="0"/>
              <a:t>The </a:t>
            </a:r>
            <a:r>
              <a:rPr lang="en-GB" sz="2400" b="1" dirty="0"/>
              <a:t>sum</a:t>
            </a:r>
            <a:r>
              <a:rPr lang="en-GB" sz="2400" dirty="0"/>
              <a:t> of the </a:t>
            </a:r>
            <a:r>
              <a:rPr lang="en-GB" sz="2400" b="1" dirty="0"/>
              <a:t>relative atomic masses </a:t>
            </a:r>
            <a:r>
              <a:rPr lang="en-GB" sz="2400" dirty="0"/>
              <a:t>of the atoms in the numbers shown in the </a:t>
            </a:r>
            <a:r>
              <a:rPr lang="en-GB" sz="2400" b="1" dirty="0"/>
              <a:t>formula</a:t>
            </a:r>
            <a:r>
              <a:rPr lang="en-GB" sz="2400" dirty="0"/>
              <a:t>.</a:t>
            </a:r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In a balanced chemical equation, the </a:t>
            </a:r>
            <a:r>
              <a:rPr lang="en-GB" sz="2400" b="1" dirty="0">
                <a:sym typeface="Wingdings" panose="05000000000000000000" pitchFamily="2" charset="2"/>
              </a:rPr>
              <a:t>sum</a:t>
            </a:r>
            <a:r>
              <a:rPr lang="en-GB" sz="2400" dirty="0">
                <a:sym typeface="Wingdings" panose="05000000000000000000" pitchFamily="2" charset="2"/>
              </a:rPr>
              <a:t> of the relative formula masses of the</a:t>
            </a:r>
            <a:r>
              <a:rPr lang="en-GB" sz="2400" b="1" dirty="0">
                <a:sym typeface="Wingdings" panose="05000000000000000000" pitchFamily="2" charset="2"/>
              </a:rPr>
              <a:t> reactants equals</a:t>
            </a:r>
            <a:r>
              <a:rPr lang="en-GB" sz="2400" dirty="0">
                <a:sym typeface="Wingdings" panose="05000000000000000000" pitchFamily="2" charset="2"/>
              </a:rPr>
              <a:t> the </a:t>
            </a:r>
            <a:r>
              <a:rPr lang="en-GB" sz="2400" b="1" dirty="0">
                <a:sym typeface="Wingdings" panose="05000000000000000000" pitchFamily="2" charset="2"/>
              </a:rPr>
              <a:t>sum</a:t>
            </a:r>
            <a:r>
              <a:rPr lang="en-GB" sz="2400" dirty="0">
                <a:sym typeface="Wingdings" panose="05000000000000000000" pitchFamily="2" charset="2"/>
              </a:rPr>
              <a:t> of the relative formula masses of the </a:t>
            </a:r>
            <a:r>
              <a:rPr lang="en-GB" sz="2400" b="1" dirty="0">
                <a:sym typeface="Wingdings" panose="05000000000000000000" pitchFamily="2" charset="2"/>
              </a:rPr>
              <a:t>products</a:t>
            </a:r>
            <a:r>
              <a:rPr lang="en-GB" sz="2400" dirty="0">
                <a:sym typeface="Wingdings" panose="05000000000000000000" pitchFamily="2" charset="2"/>
              </a:rPr>
              <a:t>.</a:t>
            </a: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For example: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		      2</a:t>
            </a:r>
            <a:r>
              <a:rPr lang="en-GB" sz="2400" b="1" dirty="0"/>
              <a:t>Mg + O</a:t>
            </a:r>
            <a:r>
              <a:rPr lang="en-GB" sz="2400" b="1" baseline="-25000" dirty="0"/>
              <a:t>2</a:t>
            </a:r>
            <a:r>
              <a:rPr lang="en-GB" sz="2400" b="1" dirty="0"/>
              <a:t> </a:t>
            </a:r>
            <a:r>
              <a:rPr lang="en-GB" sz="2400" b="1" dirty="0"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MgO</a:t>
            </a:r>
          </a:p>
          <a:p>
            <a:pPr algn="ctr"/>
            <a:r>
              <a:rPr lang="en-GB" sz="2400" dirty="0"/>
              <a:t>                                             (2x24) + (2x16) </a:t>
            </a:r>
            <a:r>
              <a:rPr lang="en-GB" sz="2400" dirty="0">
                <a:sym typeface="Wingdings" panose="05000000000000000000" pitchFamily="2" charset="2"/>
              </a:rPr>
              <a:t> 2 x (24+16)</a:t>
            </a: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                                                                    80  80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8D209-4131-4DBD-A539-93B67BA2DC3D}"/>
              </a:ext>
            </a:extLst>
          </p:cNvPr>
          <p:cNvSpPr/>
          <p:nvPr/>
        </p:nvSpPr>
        <p:spPr>
          <a:xfrm>
            <a:off x="1559496" y="2932787"/>
            <a:ext cx="3898431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H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GB" sz="2400" i="1" dirty="0">
                <a:solidFill>
                  <a:schemeClr val="tx1"/>
                </a:solidFill>
              </a:rPr>
              <a:t>(2 x H + 1 x S + 4 x O)</a:t>
            </a:r>
          </a:p>
          <a:p>
            <a:pPr algn="ctr"/>
            <a:r>
              <a:rPr lang="en-GB" sz="2400" dirty="0" err="1">
                <a:solidFill>
                  <a:schemeClr val="tx1"/>
                </a:solidFill>
              </a:rPr>
              <a:t>A</a:t>
            </a:r>
            <a:r>
              <a:rPr lang="en-GB" sz="2400" baseline="-25000" dirty="0" err="1">
                <a:solidFill>
                  <a:schemeClr val="tx1"/>
                </a:solidFill>
              </a:rPr>
              <a:t>r</a:t>
            </a:r>
            <a:r>
              <a:rPr lang="en-GB" sz="2400" dirty="0">
                <a:solidFill>
                  <a:schemeClr val="tx1"/>
                </a:solidFill>
              </a:rPr>
              <a:t>:  H (1)  S (32)   O (16)</a:t>
            </a:r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= (1x2) + 32 + (16x4) = 98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A26A80-7528-4C46-A72F-9CE608930777}"/>
              </a:ext>
            </a:extLst>
          </p:cNvPr>
          <p:cNvSpPr/>
          <p:nvPr/>
        </p:nvSpPr>
        <p:spPr>
          <a:xfrm>
            <a:off x="6023992" y="2932787"/>
            <a:ext cx="4824536" cy="15945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Al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(SO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  <a:r>
              <a:rPr lang="en-GB" sz="2400" b="1" dirty="0">
                <a:solidFill>
                  <a:schemeClr val="tx1"/>
                </a:solidFill>
              </a:rPr>
              <a:t>)</a:t>
            </a:r>
            <a:r>
              <a:rPr lang="en-GB" sz="2400" b="1" baseline="-25000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GB" sz="2400" i="1" dirty="0">
                <a:solidFill>
                  <a:schemeClr val="tx1"/>
                </a:solidFill>
              </a:rPr>
              <a:t>(2 x Al + 3 x S + 12 x O)</a:t>
            </a:r>
          </a:p>
          <a:p>
            <a:pPr algn="ctr"/>
            <a:r>
              <a:rPr lang="en-GB" sz="2400" dirty="0" err="1">
                <a:solidFill>
                  <a:schemeClr val="tx1"/>
                </a:solidFill>
              </a:rPr>
              <a:t>A</a:t>
            </a:r>
            <a:r>
              <a:rPr lang="en-GB" sz="2400" baseline="-25000" dirty="0" err="1">
                <a:solidFill>
                  <a:schemeClr val="tx1"/>
                </a:solidFill>
              </a:rPr>
              <a:t>r</a:t>
            </a:r>
            <a:r>
              <a:rPr lang="en-GB" sz="2400" dirty="0">
                <a:solidFill>
                  <a:schemeClr val="tx1"/>
                </a:solidFill>
              </a:rPr>
              <a:t>:  Al (27)  S (32) O (16)</a:t>
            </a:r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= (27x2) + (32x3) + (16x12) = 342</a:t>
            </a:r>
          </a:p>
        </p:txBody>
      </p:sp>
    </p:spTree>
    <p:extLst>
      <p:ext uri="{BB962C8B-B14F-4D97-AF65-F5344CB8AC3E}">
        <p14:creationId xmlns:p14="http://schemas.microsoft.com/office/powerpoint/2010/main" val="333205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Avogadro constant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dirty="0"/>
              <a:t>Chemical amounts are measured in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moles</a:t>
            </a:r>
            <a:r>
              <a:rPr lang="en-GB" sz="2400" dirty="0"/>
              <a:t>.  The symbol for the unit mole is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400" dirty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The mass of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one mole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of a substance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in grams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is numerically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equal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to its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relative formula mass</a:t>
            </a:r>
            <a:r>
              <a:rPr lang="en-GB" sz="2400" dirty="0"/>
              <a:t>.  </a:t>
            </a:r>
            <a:r>
              <a:rPr lang="en-GB" sz="2400" b="1" dirty="0"/>
              <a:t>One mole of a substance contains the same number of the stated particles, atoms, molecules or ions as one mole of any other substance</a:t>
            </a:r>
            <a:r>
              <a:rPr lang="en-GB" sz="2400" dirty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The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en-GB" sz="2400" dirty="0"/>
              <a:t> of atoms, molecules or ions in a mole of a given substance is the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Avogadro constant</a:t>
            </a:r>
            <a:r>
              <a:rPr lang="en-GB" sz="2400" dirty="0"/>
              <a:t>.  The value of the Avogadro constant is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6.02 x 10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23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per mole</a:t>
            </a:r>
            <a:r>
              <a:rPr lang="en-GB" sz="2400" dirty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For example, 1 mole of H</a:t>
            </a:r>
            <a:r>
              <a:rPr lang="en-GB" sz="2400" baseline="-25000" dirty="0"/>
              <a:t>2</a:t>
            </a:r>
            <a:r>
              <a:rPr lang="en-GB" sz="2400" dirty="0"/>
              <a:t>O has a mass of 18g and contains :</a:t>
            </a:r>
          </a:p>
          <a:p>
            <a:pPr algn="ctr"/>
            <a:r>
              <a:rPr lang="en-GB" sz="2400" dirty="0"/>
              <a:t> 6.02 x 10</a:t>
            </a:r>
            <a:r>
              <a:rPr lang="en-GB" sz="2400" baseline="30000" dirty="0"/>
              <a:t>23</a:t>
            </a:r>
            <a:r>
              <a:rPr lang="en-GB" sz="2400" dirty="0"/>
              <a:t> water molecules</a:t>
            </a:r>
          </a:p>
          <a:p>
            <a:pPr algn="ctr"/>
            <a:r>
              <a:rPr lang="en-GB" sz="2400" dirty="0"/>
              <a:t> 6.02 x 10</a:t>
            </a:r>
            <a:r>
              <a:rPr lang="en-GB" sz="2400" baseline="30000" dirty="0"/>
              <a:t>23</a:t>
            </a:r>
            <a:r>
              <a:rPr lang="en-GB" sz="2400" dirty="0"/>
              <a:t> oxygen atoms </a:t>
            </a:r>
          </a:p>
          <a:p>
            <a:pPr algn="ctr"/>
            <a:r>
              <a:rPr lang="en-GB" sz="2400" dirty="0"/>
              <a:t>1.204 x 10</a:t>
            </a:r>
            <a:r>
              <a:rPr lang="en-GB" sz="2400" baseline="30000" dirty="0"/>
              <a:t>24</a:t>
            </a:r>
            <a:r>
              <a:rPr lang="en-GB" sz="2400" dirty="0"/>
              <a:t> hydrogen atoms (2 x Avogadro)</a:t>
            </a: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15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Avogadro constant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dirty="0"/>
              <a:t>Chemical amounts are measured in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moles</a:t>
            </a:r>
            <a:r>
              <a:rPr lang="en-GB" sz="2400" dirty="0"/>
              <a:t>.  The symbol for the unit mole is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400" dirty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The mass of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one mole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of a substance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in grams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is numerically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equal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to its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relative formula mass</a:t>
            </a:r>
            <a:r>
              <a:rPr lang="en-GB" sz="2400" dirty="0"/>
              <a:t>.  </a:t>
            </a:r>
            <a:r>
              <a:rPr lang="en-GB" sz="2400" b="1" dirty="0"/>
              <a:t>One mole of a substance contains the same number of the stated particles, atoms, molecules or ions as one mole of any other substance</a:t>
            </a:r>
            <a:r>
              <a:rPr lang="en-GB" sz="2400" dirty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The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en-GB" sz="2400" dirty="0"/>
              <a:t> of atoms, molecules or ions in a mole of a given substance is the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Avogadro constant</a:t>
            </a:r>
            <a:r>
              <a:rPr lang="en-GB" sz="2400" dirty="0"/>
              <a:t>.  The value of the Avogadro constant is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6.02 x 10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23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per mole</a:t>
            </a:r>
            <a:r>
              <a:rPr lang="en-GB" sz="2400" dirty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For example, 1 mole of H</a:t>
            </a:r>
            <a:r>
              <a:rPr lang="en-GB" sz="2400" baseline="-25000" dirty="0"/>
              <a:t>2</a:t>
            </a:r>
            <a:r>
              <a:rPr lang="en-GB" sz="2400" dirty="0"/>
              <a:t>O has a mass of 18g and contains :</a:t>
            </a:r>
          </a:p>
          <a:p>
            <a:pPr algn="ctr"/>
            <a:r>
              <a:rPr lang="en-GB" sz="2400" dirty="0"/>
              <a:t> 6.02 x 10</a:t>
            </a:r>
            <a:r>
              <a:rPr lang="en-GB" sz="2400" baseline="30000" dirty="0"/>
              <a:t>23</a:t>
            </a:r>
            <a:r>
              <a:rPr lang="en-GB" sz="2400" dirty="0"/>
              <a:t> water molecules</a:t>
            </a:r>
          </a:p>
          <a:p>
            <a:pPr algn="ctr"/>
            <a:r>
              <a:rPr lang="en-GB" sz="2400" dirty="0"/>
              <a:t> 6.02 x 10</a:t>
            </a:r>
            <a:r>
              <a:rPr lang="en-GB" sz="2400" baseline="30000" dirty="0"/>
              <a:t>23</a:t>
            </a:r>
            <a:r>
              <a:rPr lang="en-GB" sz="2400" dirty="0"/>
              <a:t> oxygen atoms </a:t>
            </a:r>
          </a:p>
          <a:p>
            <a:pPr algn="ctr"/>
            <a:r>
              <a:rPr lang="en-GB" sz="2400" dirty="0"/>
              <a:t>1.204 x 10</a:t>
            </a:r>
            <a:r>
              <a:rPr lang="en-GB" sz="2400" baseline="30000" dirty="0"/>
              <a:t>24</a:t>
            </a:r>
            <a:r>
              <a:rPr lang="en-GB" sz="2400" dirty="0"/>
              <a:t> hydrogen atoms (2 x Avogadro)</a:t>
            </a: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D7AB49-5B3B-4EF3-89A5-6E415F6636BE}"/>
              </a:ext>
            </a:extLst>
          </p:cNvPr>
          <p:cNvSpPr/>
          <p:nvPr/>
        </p:nvSpPr>
        <p:spPr>
          <a:xfrm>
            <a:off x="314465" y="1124744"/>
            <a:ext cx="3956992" cy="3960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/>
              <a:t>You did this as part of your higher tier content. Watch this video to remind you:</a:t>
            </a:r>
          </a:p>
          <a:p>
            <a:pPr algn="ctr"/>
            <a:endParaRPr lang="en-GB" dirty="0"/>
          </a:p>
          <a:p>
            <a:pPr algn="ctr"/>
            <a:r>
              <a:rPr lang="en-GB" dirty="0">
                <a:hlinkClick r:id="rId3"/>
              </a:rPr>
              <a:t>https://www.youtube.com/watch?v=wPGVQu3UXpw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57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1256F-7675-44B4-97F3-2F79B109C19A}"/>
              </a:ext>
            </a:extLst>
          </p:cNvPr>
          <p:cNvSpPr txBox="1"/>
          <p:nvPr/>
        </p:nvSpPr>
        <p:spPr>
          <a:xfrm>
            <a:off x="191344" y="857577"/>
            <a:ext cx="567389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Number of moles = </a:t>
            </a:r>
            <a:r>
              <a:rPr lang="en-GB" sz="2400" u="sng" dirty="0"/>
              <a:t>mass (g)</a:t>
            </a:r>
            <a:r>
              <a:rPr lang="en-GB" sz="2400" dirty="0"/>
              <a:t>  or  </a:t>
            </a:r>
            <a:r>
              <a:rPr lang="en-GB" sz="2400" u="sng" dirty="0"/>
              <a:t>mass (g)</a:t>
            </a:r>
          </a:p>
          <a:p>
            <a:r>
              <a:rPr lang="en-GB" sz="2400" dirty="0"/>
              <a:t>                                        </a:t>
            </a:r>
            <a:r>
              <a:rPr lang="en-GB" sz="2400" i="1" dirty="0" err="1"/>
              <a:t>A</a:t>
            </a:r>
            <a:r>
              <a:rPr lang="en-GB" sz="2400" baseline="-25000" dirty="0" err="1"/>
              <a:t>r</a:t>
            </a:r>
            <a:r>
              <a:rPr lang="en-GB" sz="2400" baseline="-25000" dirty="0"/>
              <a:t>  </a:t>
            </a:r>
            <a:r>
              <a:rPr lang="en-GB" sz="2400" dirty="0"/>
              <a:t>                 </a:t>
            </a:r>
            <a:r>
              <a:rPr lang="en-GB" sz="2400" i="1" dirty="0"/>
              <a:t>M</a:t>
            </a:r>
            <a:r>
              <a:rPr lang="en-GB" sz="2400" baseline="-25000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6684BC-32F6-4D57-9477-32A1A7953001}"/>
              </a:ext>
            </a:extLst>
          </p:cNvPr>
          <p:cNvSpPr txBox="1"/>
          <p:nvPr/>
        </p:nvSpPr>
        <p:spPr>
          <a:xfrm>
            <a:off x="6023992" y="857577"/>
            <a:ext cx="502558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Mass (g) = number of moles x </a:t>
            </a:r>
            <a:r>
              <a:rPr lang="en-GB" sz="2400" i="1" dirty="0" err="1"/>
              <a:t>A</a:t>
            </a:r>
            <a:r>
              <a:rPr lang="en-GB" sz="2400" baseline="-25000" dirty="0" err="1"/>
              <a:t>r</a:t>
            </a:r>
            <a:r>
              <a:rPr lang="en-GB" sz="2400" baseline="-25000" dirty="0"/>
              <a:t> </a:t>
            </a:r>
            <a:r>
              <a:rPr lang="en-GB" sz="2400" dirty="0"/>
              <a:t> </a:t>
            </a:r>
          </a:p>
          <a:p>
            <a:r>
              <a:rPr lang="en-GB" sz="2400" b="1" dirty="0"/>
              <a:t>             or  </a:t>
            </a:r>
            <a:r>
              <a:rPr lang="en-GB" sz="2400" dirty="0"/>
              <a:t>number of moles x </a:t>
            </a:r>
            <a:r>
              <a:rPr lang="en-GB" sz="2400" i="1" dirty="0"/>
              <a:t>M</a:t>
            </a:r>
            <a:r>
              <a:rPr lang="en-GB" sz="2400" baseline="-25000" dirty="0"/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191344" y="1756466"/>
            <a:ext cx="567389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How many moles of sulfuric acid molecules are there in 4.7g of sulfuric acid (H</a:t>
            </a:r>
            <a:r>
              <a:rPr lang="en-GB" sz="2400" i="1" baseline="-25000" dirty="0"/>
              <a:t>2</a:t>
            </a:r>
            <a:r>
              <a:rPr lang="en-GB" sz="2400" i="1" dirty="0"/>
              <a:t>SO</a:t>
            </a:r>
            <a:r>
              <a:rPr lang="en-GB" sz="2400" i="1" baseline="-25000" dirty="0"/>
              <a:t>4</a:t>
            </a:r>
            <a:r>
              <a:rPr lang="en-GB" sz="2400" i="1" dirty="0"/>
              <a:t>)?  </a:t>
            </a:r>
          </a:p>
          <a:p>
            <a:pPr algn="ctr"/>
            <a:r>
              <a:rPr lang="en-GB" sz="2400" i="1" dirty="0"/>
              <a:t>Give your answer to 1 significant figure.</a:t>
            </a:r>
          </a:p>
          <a:p>
            <a:endParaRPr lang="en-GB" sz="2400" b="1" dirty="0"/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191344" y="4132682"/>
            <a:ext cx="567389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How many moles of calcium carbonate are there in 15g of CaCO</a:t>
            </a:r>
            <a:r>
              <a:rPr lang="en-GB" sz="2400" i="1" baseline="-25000" dirty="0"/>
              <a:t>3</a:t>
            </a:r>
            <a:r>
              <a:rPr lang="en-GB" sz="2400" i="1" dirty="0"/>
              <a:t>?  </a:t>
            </a:r>
          </a:p>
          <a:p>
            <a:pPr algn="ctr"/>
            <a:r>
              <a:rPr lang="en-GB" sz="2400" i="1" dirty="0"/>
              <a:t>Give your answer to 2 significant figures.</a:t>
            </a:r>
          </a:p>
          <a:p>
            <a:endParaRPr lang="en-GB" sz="2400" dirty="0"/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025E75-BD83-464E-9D29-FDB551D7BD56}"/>
              </a:ext>
            </a:extLst>
          </p:cNvPr>
          <p:cNvSpPr txBox="1"/>
          <p:nvPr/>
        </p:nvSpPr>
        <p:spPr>
          <a:xfrm>
            <a:off x="6023992" y="4132682"/>
            <a:ext cx="505794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What is the mass of 2.4 x 10</a:t>
            </a:r>
            <a:r>
              <a:rPr lang="en-GB" sz="2400" i="1" baseline="30000" dirty="0"/>
              <a:t>-4</a:t>
            </a:r>
            <a:r>
              <a:rPr lang="en-GB" sz="2400" i="1" dirty="0"/>
              <a:t> moles of magnesium hydroxide (Mg(OH)</a:t>
            </a:r>
            <a:r>
              <a:rPr lang="en-GB" sz="2400" i="1" baseline="-25000" dirty="0"/>
              <a:t>2</a:t>
            </a:r>
            <a:r>
              <a:rPr lang="en-GB" sz="2400" i="1" dirty="0"/>
              <a:t>)?  </a:t>
            </a:r>
          </a:p>
          <a:p>
            <a:pPr algn="ctr"/>
            <a:r>
              <a:rPr lang="en-GB" sz="2400" i="1" dirty="0"/>
              <a:t>Give your answer to 2 significant figures.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EF8DEF-0E4C-384D-AC8F-DE0295236A71}"/>
              </a:ext>
            </a:extLst>
          </p:cNvPr>
          <p:cNvSpPr txBox="1"/>
          <p:nvPr/>
        </p:nvSpPr>
        <p:spPr>
          <a:xfrm>
            <a:off x="6023992" y="1752591"/>
            <a:ext cx="5025581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What is the mass of 7.2 x 10</a:t>
            </a:r>
            <a:r>
              <a:rPr lang="en-GB" sz="2400" i="1" baseline="30000" dirty="0"/>
              <a:t>-3</a:t>
            </a:r>
            <a:r>
              <a:rPr lang="en-GB" sz="2400" i="1" dirty="0"/>
              <a:t> moles of aluminium </a:t>
            </a:r>
            <a:r>
              <a:rPr lang="en-GB" sz="2400" i="1" dirty="0" err="1"/>
              <a:t>sulfate</a:t>
            </a:r>
            <a:r>
              <a:rPr lang="en-GB" sz="2400" i="1" dirty="0"/>
              <a:t> (Al</a:t>
            </a:r>
            <a:r>
              <a:rPr lang="en-GB" sz="2400" i="1" baseline="-25000" dirty="0"/>
              <a:t>2</a:t>
            </a:r>
            <a:r>
              <a:rPr lang="en-GB" sz="2400" i="1" dirty="0"/>
              <a:t>(SO</a:t>
            </a:r>
            <a:r>
              <a:rPr lang="en-GB" sz="2400" i="1" baseline="-25000" dirty="0"/>
              <a:t>4</a:t>
            </a:r>
            <a:r>
              <a:rPr lang="en-GB" sz="2400" i="1" dirty="0"/>
              <a:t>)</a:t>
            </a:r>
            <a:r>
              <a:rPr lang="en-GB" sz="2400" i="1" baseline="-25000" dirty="0"/>
              <a:t>3</a:t>
            </a:r>
            <a:r>
              <a:rPr lang="en-GB" sz="2400" i="1" dirty="0"/>
              <a:t>)?  </a:t>
            </a:r>
          </a:p>
          <a:p>
            <a:pPr algn="ctr"/>
            <a:r>
              <a:rPr lang="en-GB" sz="2400" i="1" dirty="0"/>
              <a:t>Give your answer to 1 decimal place.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7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1256F-7675-44B4-97F3-2F79B109C19A}"/>
              </a:ext>
            </a:extLst>
          </p:cNvPr>
          <p:cNvSpPr txBox="1"/>
          <p:nvPr/>
        </p:nvSpPr>
        <p:spPr>
          <a:xfrm>
            <a:off x="191344" y="857577"/>
            <a:ext cx="567389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Number of moles = </a:t>
            </a:r>
            <a:r>
              <a:rPr lang="en-GB" sz="2400" u="sng" dirty="0"/>
              <a:t>mass (g)</a:t>
            </a:r>
            <a:r>
              <a:rPr lang="en-GB" sz="2400" dirty="0"/>
              <a:t>  or  </a:t>
            </a:r>
            <a:r>
              <a:rPr lang="en-GB" sz="2400" u="sng" dirty="0"/>
              <a:t>mass (g)</a:t>
            </a:r>
          </a:p>
          <a:p>
            <a:r>
              <a:rPr lang="en-GB" sz="2400" dirty="0"/>
              <a:t>                                        </a:t>
            </a:r>
            <a:r>
              <a:rPr lang="en-GB" sz="2400" i="1" dirty="0" err="1"/>
              <a:t>A</a:t>
            </a:r>
            <a:r>
              <a:rPr lang="en-GB" sz="2400" baseline="-25000" dirty="0" err="1"/>
              <a:t>r</a:t>
            </a:r>
            <a:r>
              <a:rPr lang="en-GB" sz="2400" baseline="-25000" dirty="0"/>
              <a:t>  </a:t>
            </a:r>
            <a:r>
              <a:rPr lang="en-GB" sz="2400" dirty="0"/>
              <a:t>                 </a:t>
            </a:r>
            <a:r>
              <a:rPr lang="en-GB" sz="2400" i="1" dirty="0"/>
              <a:t>M</a:t>
            </a:r>
            <a:r>
              <a:rPr lang="en-GB" sz="2400" baseline="-25000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6684BC-32F6-4D57-9477-32A1A7953001}"/>
              </a:ext>
            </a:extLst>
          </p:cNvPr>
          <p:cNvSpPr txBox="1"/>
          <p:nvPr/>
        </p:nvSpPr>
        <p:spPr>
          <a:xfrm>
            <a:off x="6023992" y="857577"/>
            <a:ext cx="502558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Mass (g) = number of moles x </a:t>
            </a:r>
            <a:r>
              <a:rPr lang="en-GB" sz="2400" i="1" dirty="0" err="1"/>
              <a:t>A</a:t>
            </a:r>
            <a:r>
              <a:rPr lang="en-GB" sz="2400" baseline="-25000" dirty="0" err="1"/>
              <a:t>r</a:t>
            </a:r>
            <a:r>
              <a:rPr lang="en-GB" sz="2400" baseline="-25000" dirty="0"/>
              <a:t> </a:t>
            </a:r>
            <a:r>
              <a:rPr lang="en-GB" sz="2400" dirty="0"/>
              <a:t> </a:t>
            </a:r>
          </a:p>
          <a:p>
            <a:r>
              <a:rPr lang="en-GB" sz="2400" b="1" dirty="0"/>
              <a:t>             or  </a:t>
            </a:r>
            <a:r>
              <a:rPr lang="en-GB" sz="2400" dirty="0"/>
              <a:t>number of moles x </a:t>
            </a:r>
            <a:r>
              <a:rPr lang="en-GB" sz="2400" i="1" dirty="0"/>
              <a:t>M</a:t>
            </a:r>
            <a:r>
              <a:rPr lang="en-GB" sz="2400" baseline="-25000" dirty="0"/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191344" y="1756466"/>
            <a:ext cx="567389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How many moles of sulfuric acid molecules are there in 4.7g of sulfuric acid (H</a:t>
            </a:r>
            <a:r>
              <a:rPr lang="en-GB" sz="2400" i="1" baseline="-25000" dirty="0"/>
              <a:t>2</a:t>
            </a:r>
            <a:r>
              <a:rPr lang="en-GB" sz="2400" i="1" dirty="0"/>
              <a:t>SO</a:t>
            </a:r>
            <a:r>
              <a:rPr lang="en-GB" sz="2400" i="1" baseline="-25000" dirty="0"/>
              <a:t>4</a:t>
            </a:r>
            <a:r>
              <a:rPr lang="en-GB" sz="2400" i="1" dirty="0"/>
              <a:t>)?  </a:t>
            </a:r>
          </a:p>
          <a:p>
            <a:pPr algn="ctr"/>
            <a:r>
              <a:rPr lang="en-GB" sz="2400" i="1" dirty="0"/>
              <a:t>Give your answer to 1 significant figure.</a:t>
            </a:r>
          </a:p>
          <a:p>
            <a:endParaRPr lang="en-GB" sz="2400" dirty="0"/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   </a:t>
            </a:r>
            <a:r>
              <a:rPr lang="en-GB" sz="2400" b="1" u="sng" dirty="0">
                <a:solidFill>
                  <a:schemeClr val="accent6">
                    <a:lumMod val="75000"/>
                  </a:schemeClr>
                </a:solidFill>
              </a:rPr>
              <a:t> 4.7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= 0.05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    98</a:t>
            </a:r>
            <a:r>
              <a:rPr lang="en-GB" sz="2400" dirty="0"/>
              <a:t>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191344" y="4132682"/>
            <a:ext cx="567389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How many moles of calcium carbonate are there in 15g of CaCO</a:t>
            </a:r>
            <a:r>
              <a:rPr lang="en-GB" sz="2400" i="1" baseline="-25000" dirty="0"/>
              <a:t>3</a:t>
            </a:r>
            <a:r>
              <a:rPr lang="en-GB" sz="2400" i="1" dirty="0"/>
              <a:t>?  </a:t>
            </a:r>
          </a:p>
          <a:p>
            <a:pPr algn="ctr"/>
            <a:r>
              <a:rPr lang="en-GB" sz="2400" i="1" dirty="0"/>
              <a:t>Give your answer to 2 significant figures.</a:t>
            </a:r>
          </a:p>
          <a:p>
            <a:endParaRPr lang="en-GB" sz="2400" dirty="0"/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   </a:t>
            </a:r>
            <a:r>
              <a:rPr lang="en-GB" sz="2400" b="1" u="sng" dirty="0">
                <a:solidFill>
                  <a:schemeClr val="accent6">
                    <a:lumMod val="75000"/>
                  </a:schemeClr>
                </a:solidFill>
              </a:rPr>
              <a:t> 15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= 0.15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    100</a:t>
            </a:r>
            <a:r>
              <a:rPr lang="en-GB" sz="2400" dirty="0"/>
              <a:t>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025E75-BD83-464E-9D29-FDB551D7BD56}"/>
              </a:ext>
            </a:extLst>
          </p:cNvPr>
          <p:cNvSpPr txBox="1"/>
          <p:nvPr/>
        </p:nvSpPr>
        <p:spPr>
          <a:xfrm>
            <a:off x="6023992" y="4132682"/>
            <a:ext cx="505794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What is the mass of 2.4 x 10</a:t>
            </a:r>
            <a:r>
              <a:rPr lang="en-GB" sz="2400" i="1" baseline="30000" dirty="0"/>
              <a:t>-4</a:t>
            </a:r>
            <a:r>
              <a:rPr lang="en-GB" sz="2400" i="1" dirty="0"/>
              <a:t> moles of magnesium hydroxide (Mg(OH)</a:t>
            </a:r>
            <a:r>
              <a:rPr lang="en-GB" sz="2400" i="1" baseline="-25000" dirty="0"/>
              <a:t>2</a:t>
            </a:r>
            <a:r>
              <a:rPr lang="en-GB" sz="2400" i="1" dirty="0"/>
              <a:t>)?  </a:t>
            </a:r>
          </a:p>
          <a:p>
            <a:pPr algn="ctr"/>
            <a:r>
              <a:rPr lang="en-GB" sz="2400" i="1" dirty="0"/>
              <a:t>Give your answer to 2 significant figures.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2.4 x 10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-4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x 58 = 0.014g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EF8DEF-0E4C-384D-AC8F-DE0295236A71}"/>
              </a:ext>
            </a:extLst>
          </p:cNvPr>
          <p:cNvSpPr txBox="1"/>
          <p:nvPr/>
        </p:nvSpPr>
        <p:spPr>
          <a:xfrm>
            <a:off x="6023992" y="1752591"/>
            <a:ext cx="5025581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What is the mass of 7.2 x 10</a:t>
            </a:r>
            <a:r>
              <a:rPr lang="en-GB" sz="2400" i="1" baseline="30000" dirty="0"/>
              <a:t>-3</a:t>
            </a:r>
            <a:r>
              <a:rPr lang="en-GB" sz="2400" i="1" dirty="0"/>
              <a:t> moles of aluminium </a:t>
            </a:r>
            <a:r>
              <a:rPr lang="en-GB" sz="2400" i="1" dirty="0" err="1"/>
              <a:t>sulfate</a:t>
            </a:r>
            <a:r>
              <a:rPr lang="en-GB" sz="2400" i="1" dirty="0"/>
              <a:t> (Al</a:t>
            </a:r>
            <a:r>
              <a:rPr lang="en-GB" sz="2400" i="1" baseline="-25000" dirty="0"/>
              <a:t>2</a:t>
            </a:r>
            <a:r>
              <a:rPr lang="en-GB" sz="2400" i="1" dirty="0"/>
              <a:t>(SO</a:t>
            </a:r>
            <a:r>
              <a:rPr lang="en-GB" sz="2400" i="1" baseline="-25000" dirty="0"/>
              <a:t>4</a:t>
            </a:r>
            <a:r>
              <a:rPr lang="en-GB" sz="2400" i="1" dirty="0"/>
              <a:t>)</a:t>
            </a:r>
            <a:r>
              <a:rPr lang="en-GB" sz="2400" i="1" baseline="-25000" dirty="0"/>
              <a:t>3</a:t>
            </a:r>
            <a:r>
              <a:rPr lang="en-GB" sz="2400" i="1" dirty="0"/>
              <a:t>)?  </a:t>
            </a:r>
          </a:p>
          <a:p>
            <a:pPr algn="ctr"/>
            <a:r>
              <a:rPr lang="en-GB" sz="2400" i="1" dirty="0"/>
              <a:t>Give your answer to 1 decimal place.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7.2 x 10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-3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x 342 = 2.5g </a:t>
            </a:r>
          </a:p>
          <a:p>
            <a:pPr algn="ctr"/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2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Ideal Gas Equation</a:t>
            </a:r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1B2BD4-CA96-B646-A122-2EEC10F24435}"/>
              </a:ext>
            </a:extLst>
          </p:cNvPr>
          <p:cNvSpPr/>
          <p:nvPr/>
        </p:nvSpPr>
        <p:spPr>
          <a:xfrm>
            <a:off x="5399991" y="3199105"/>
            <a:ext cx="15579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800" b="1" dirty="0" err="1">
                <a:solidFill>
                  <a:srgbClr val="000000"/>
                </a:solidFill>
              </a:rPr>
              <a:t>pV</a:t>
            </a:r>
            <a:r>
              <a:rPr lang="en-GB" sz="2800" b="1" dirty="0">
                <a:solidFill>
                  <a:srgbClr val="000000"/>
                </a:solidFill>
              </a:rPr>
              <a:t> = </a:t>
            </a:r>
            <a:r>
              <a:rPr lang="en-GB" sz="2800" b="1" dirty="0" err="1">
                <a:solidFill>
                  <a:srgbClr val="000000"/>
                </a:solidFill>
              </a:rPr>
              <a:t>nRT</a:t>
            </a:r>
            <a:endParaRPr lang="en-GB" sz="28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9E5313D-1245-EA48-98D0-E115AC14D29C}"/>
              </a:ext>
            </a:extLst>
          </p:cNvPr>
          <p:cNvCxnSpPr>
            <a:cxnSpLocks/>
          </p:cNvCxnSpPr>
          <p:nvPr/>
        </p:nvCxnSpPr>
        <p:spPr>
          <a:xfrm>
            <a:off x="4543567" y="2691567"/>
            <a:ext cx="904702" cy="69095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17FB2D-0CAE-374D-9DAB-A9E6810D20F0}"/>
              </a:ext>
            </a:extLst>
          </p:cNvPr>
          <p:cNvCxnSpPr>
            <a:cxnSpLocks/>
          </p:cNvCxnSpPr>
          <p:nvPr/>
        </p:nvCxnSpPr>
        <p:spPr>
          <a:xfrm flipV="1">
            <a:off x="4543567" y="3643893"/>
            <a:ext cx="1218288" cy="7933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086CD5-0676-6F4D-81D4-B966D1221DC0}"/>
              </a:ext>
            </a:extLst>
          </p:cNvPr>
          <p:cNvCxnSpPr>
            <a:cxnSpLocks/>
          </p:cNvCxnSpPr>
          <p:nvPr/>
        </p:nvCxnSpPr>
        <p:spPr>
          <a:xfrm flipV="1">
            <a:off x="6331274" y="3659913"/>
            <a:ext cx="0" cy="18573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065DED9-0539-5141-898C-ED0CF7D6B9C3}"/>
              </a:ext>
            </a:extLst>
          </p:cNvPr>
          <p:cNvCxnSpPr>
            <a:cxnSpLocks/>
          </p:cNvCxnSpPr>
          <p:nvPr/>
        </p:nvCxnSpPr>
        <p:spPr>
          <a:xfrm flipH="1" flipV="1">
            <a:off x="6581175" y="3647226"/>
            <a:ext cx="642757" cy="7093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372719-752F-C440-85EB-79F2E85007F2}"/>
              </a:ext>
            </a:extLst>
          </p:cNvPr>
          <p:cNvCxnSpPr>
            <a:cxnSpLocks/>
          </p:cNvCxnSpPr>
          <p:nvPr/>
        </p:nvCxnSpPr>
        <p:spPr>
          <a:xfrm flipH="1">
            <a:off x="6814286" y="2564904"/>
            <a:ext cx="819292" cy="7807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F22F89-B916-8D44-9268-732436248124}"/>
              </a:ext>
            </a:extLst>
          </p:cNvPr>
          <p:cNvSpPr txBox="1"/>
          <p:nvPr/>
        </p:nvSpPr>
        <p:spPr>
          <a:xfrm>
            <a:off x="642863" y="1841070"/>
            <a:ext cx="4253279" cy="83099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Pressure</a:t>
            </a:r>
            <a:r>
              <a:rPr lang="en-GB" sz="2400" dirty="0"/>
              <a:t> in pascals, Pa or newtons per square metre, Nm</a:t>
            </a:r>
            <a:r>
              <a:rPr lang="en-GB" sz="2400" baseline="30000" dirty="0"/>
              <a:t>-2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06E116-3612-9240-BF7F-B1FD43B906B8}"/>
              </a:ext>
            </a:extLst>
          </p:cNvPr>
          <p:cNvSpPr txBox="1"/>
          <p:nvPr/>
        </p:nvSpPr>
        <p:spPr>
          <a:xfrm>
            <a:off x="262184" y="4161253"/>
            <a:ext cx="4253279" cy="83099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Volume</a:t>
            </a:r>
            <a:r>
              <a:rPr lang="en-GB" sz="2400" dirty="0"/>
              <a:t> in cubic metres, m</a:t>
            </a:r>
            <a:r>
              <a:rPr lang="en-GB" sz="2400" baseline="30000" dirty="0"/>
              <a:t>3</a:t>
            </a:r>
          </a:p>
          <a:p>
            <a:pPr algn="ctr"/>
            <a:r>
              <a:rPr lang="en-GB" sz="2400" dirty="0"/>
              <a:t>(</a:t>
            </a:r>
            <a:r>
              <a:rPr lang="en-GB" sz="2400" i="1" u="sng" dirty="0"/>
              <a:t>Not</a:t>
            </a:r>
            <a:r>
              <a:rPr lang="en-GB" sz="2400" i="1" dirty="0"/>
              <a:t> </a:t>
            </a:r>
            <a:r>
              <a:rPr lang="en-GB" sz="2400" dirty="0"/>
              <a:t>cm</a:t>
            </a:r>
            <a:r>
              <a:rPr lang="en-GB" sz="2400" baseline="30000" dirty="0"/>
              <a:t>3</a:t>
            </a:r>
            <a:r>
              <a:rPr lang="en-GB" sz="2400" dirty="0"/>
              <a:t> or dm</a:t>
            </a:r>
            <a:r>
              <a:rPr lang="en-GB" sz="2400" baseline="30000" dirty="0"/>
              <a:t>3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386EE9-44E6-6F4A-B9BD-33D260207511}"/>
              </a:ext>
            </a:extLst>
          </p:cNvPr>
          <p:cNvSpPr txBox="1"/>
          <p:nvPr/>
        </p:nvSpPr>
        <p:spPr>
          <a:xfrm>
            <a:off x="4896142" y="5544120"/>
            <a:ext cx="2899478" cy="46166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Number of moles</a:t>
            </a:r>
            <a:endParaRPr lang="en-GB" sz="2400" baseline="30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C36F0C-AC46-5343-A991-108A07923B25}"/>
              </a:ext>
            </a:extLst>
          </p:cNvPr>
          <p:cNvSpPr txBox="1"/>
          <p:nvPr/>
        </p:nvSpPr>
        <p:spPr>
          <a:xfrm>
            <a:off x="7252036" y="4161254"/>
            <a:ext cx="4253279" cy="83099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The gas constant </a:t>
            </a:r>
          </a:p>
          <a:p>
            <a:pPr algn="ctr"/>
            <a:r>
              <a:rPr lang="en-GB" sz="2400" dirty="0"/>
              <a:t>= 8.31441 JK</a:t>
            </a:r>
            <a:r>
              <a:rPr lang="en-GB" sz="2400" baseline="30000" dirty="0"/>
              <a:t>-1</a:t>
            </a:r>
            <a:r>
              <a:rPr lang="en-GB" sz="2400" dirty="0"/>
              <a:t>mol</a:t>
            </a:r>
            <a:r>
              <a:rPr lang="en-GB" sz="2400" baseline="30000" dirty="0"/>
              <a:t>-1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9086F0-EAF0-244D-B722-3E602EF45E09}"/>
              </a:ext>
            </a:extLst>
          </p:cNvPr>
          <p:cNvSpPr txBox="1"/>
          <p:nvPr/>
        </p:nvSpPr>
        <p:spPr>
          <a:xfrm>
            <a:off x="7633578" y="1724615"/>
            <a:ext cx="4253279" cy="120032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Temperature </a:t>
            </a:r>
            <a:r>
              <a:rPr lang="en-GB" sz="2400" dirty="0"/>
              <a:t>in kelvin, K.</a:t>
            </a:r>
          </a:p>
          <a:p>
            <a:pPr algn="ctr"/>
            <a:r>
              <a:rPr lang="en-GB" sz="2400" dirty="0"/>
              <a:t>Add 273 to the temperature in degrees Celsius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D13983-867F-495F-98E7-0A934FFD5FF9}"/>
              </a:ext>
            </a:extLst>
          </p:cNvPr>
          <p:cNvSpPr/>
          <p:nvPr/>
        </p:nvSpPr>
        <p:spPr>
          <a:xfrm>
            <a:off x="166321" y="5367543"/>
            <a:ext cx="2769824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>
                <a:hlinkClick r:id="rId2"/>
              </a:rPr>
              <a:t>https://www.youtube.com/watch?v=BxUS1K7xu30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13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Using the Ideal Gas Equation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dirty="0"/>
              <a:t>Calculate the Celsius temperature of 2.49 moles of gas contained in a 1 m</a:t>
            </a:r>
            <a:r>
              <a:rPr lang="en-US" sz="2400" b="1" baseline="30000" dirty="0"/>
              <a:t>3 </a:t>
            </a:r>
            <a:r>
              <a:rPr lang="en-US" sz="2400" b="1" dirty="0"/>
              <a:t>container at a pressure of 143 Pa.</a:t>
            </a:r>
          </a:p>
          <a:p>
            <a:pPr algn="ctr"/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 = 143000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 = 1000</a:t>
            </a:r>
            <a:endParaRPr lang="en-US" sz="24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 = 8.31441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 = 2.49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6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Using the Ideal Gas Equation</a:t>
            </a:r>
          </a:p>
          <a:p>
            <a:pPr algn="ctr"/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dirty="0"/>
              <a:t>Calculate the Celsius temperature of 2.49 moles of gas contained in a 1 m</a:t>
            </a:r>
            <a:r>
              <a:rPr lang="en-US" sz="2400" b="1" baseline="30000" dirty="0"/>
              <a:t>3 </a:t>
            </a:r>
            <a:r>
              <a:rPr lang="en-US" sz="2400" b="1" dirty="0"/>
              <a:t>container at a pressure of 143 Pa.</a:t>
            </a:r>
          </a:p>
          <a:p>
            <a:pPr algn="ctr"/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 = 143000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 = 1000</a:t>
            </a:r>
            <a:endParaRPr lang="en-US" sz="24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 = 8.31441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 = 2.49</a:t>
            </a:r>
          </a:p>
          <a:p>
            <a:pPr algn="ctr"/>
            <a:r>
              <a:rPr lang="en-GB" sz="2400" dirty="0"/>
              <a:t>143 x 1 = 2.49 x 8.31441 x T</a:t>
            </a:r>
          </a:p>
          <a:p>
            <a:pPr algn="ctr"/>
            <a:r>
              <a:rPr lang="en-GB" sz="2400" dirty="0"/>
              <a:t>143 = 20.703 x T</a:t>
            </a:r>
          </a:p>
          <a:p>
            <a:pPr algn="ctr"/>
            <a:r>
              <a:rPr lang="en-GB" sz="2400" dirty="0"/>
              <a:t>6.9 K = T</a:t>
            </a:r>
          </a:p>
          <a:p>
            <a:pPr algn="ctr"/>
            <a:r>
              <a:rPr lang="en-GB" sz="2400" dirty="0"/>
              <a:t>K = </a:t>
            </a:r>
            <a:r>
              <a:rPr lang="en-GB" sz="2400" baseline="30000" dirty="0" err="1"/>
              <a:t>o</a:t>
            </a:r>
            <a:r>
              <a:rPr lang="en-GB" sz="2400" dirty="0" err="1"/>
              <a:t>C</a:t>
            </a:r>
            <a:r>
              <a:rPr lang="en-GB" sz="2400" dirty="0"/>
              <a:t> + 273</a:t>
            </a:r>
          </a:p>
          <a:p>
            <a:pPr algn="ctr"/>
            <a:r>
              <a:rPr lang="en-GB" sz="2400" baseline="30000" dirty="0" err="1"/>
              <a:t>o</a:t>
            </a:r>
            <a:r>
              <a:rPr lang="en-GB" sz="2400" dirty="0" err="1"/>
              <a:t>C</a:t>
            </a:r>
            <a:r>
              <a:rPr lang="en-GB" sz="2400" dirty="0"/>
              <a:t> = K – 273 = </a:t>
            </a:r>
            <a:r>
              <a:rPr lang="en-GB" sz="2400" b="1" dirty="0"/>
              <a:t>-266</a:t>
            </a:r>
            <a:r>
              <a:rPr lang="en-GB" sz="2400" b="1" baseline="30000" dirty="0"/>
              <a:t>o</a:t>
            </a:r>
            <a:r>
              <a:rPr lang="en-GB" sz="2400" b="1" dirty="0"/>
              <a:t>C</a:t>
            </a: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Empirical formula</a:t>
            </a:r>
          </a:p>
          <a:p>
            <a:pPr algn="ctr"/>
            <a:r>
              <a:rPr lang="en-GB" sz="2400" dirty="0"/>
              <a:t>The </a:t>
            </a:r>
            <a:r>
              <a:rPr lang="en-GB" sz="2400" b="1" dirty="0"/>
              <a:t>empirical formula </a:t>
            </a:r>
            <a:r>
              <a:rPr lang="en-GB" sz="2400" dirty="0"/>
              <a:t>tells you the </a:t>
            </a:r>
            <a:r>
              <a:rPr lang="en-GB" sz="2400" b="1" dirty="0"/>
              <a:t>simplest ratio </a:t>
            </a:r>
            <a:r>
              <a:rPr lang="en-GB" sz="2400" dirty="0"/>
              <a:t>of the various atoms present in a substance. For example the empirical formula of ethane (which has a molecular formula of C</a:t>
            </a:r>
            <a:r>
              <a:rPr lang="en-GB" sz="2400" baseline="-25000" dirty="0"/>
              <a:t>2</a:t>
            </a:r>
            <a:r>
              <a:rPr lang="en-GB" sz="2400" dirty="0"/>
              <a:t>H</a:t>
            </a:r>
            <a:r>
              <a:rPr lang="en-GB" sz="2400" baseline="-25000" dirty="0"/>
              <a:t>6</a:t>
            </a:r>
            <a:r>
              <a:rPr lang="en-GB" sz="2400" dirty="0"/>
              <a:t>) </a:t>
            </a:r>
          </a:p>
          <a:p>
            <a:pPr algn="ctr"/>
            <a:r>
              <a:rPr lang="en-GB" sz="2400" dirty="0"/>
              <a:t>would be CH</a:t>
            </a:r>
            <a:r>
              <a:rPr lang="en-GB" sz="2400" baseline="-25000" dirty="0"/>
              <a:t>3.</a:t>
            </a:r>
            <a:endParaRPr lang="en-GB" sz="2400" dirty="0"/>
          </a:p>
          <a:p>
            <a:r>
              <a:rPr lang="en-GB" sz="2400" b="1" u="sng" dirty="0">
                <a:solidFill>
                  <a:schemeClr val="accent6">
                    <a:lumMod val="75000"/>
                  </a:schemeClr>
                </a:solidFill>
              </a:rPr>
              <a:t>Calculating empirical formulae</a:t>
            </a:r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/>
              <a:t>In an experiment, 6.2g of phosphorus combined with oxygen to form 14.2g of phosphorus oxide. Calculate the empirical formula of the oxide.</a:t>
            </a:r>
          </a:p>
          <a:p>
            <a:endParaRPr lang="en-GB" sz="2400" dirty="0"/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FC3D28-603B-0D4C-884D-B379C179E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307070"/>
              </p:ext>
            </p:extLst>
          </p:nvPr>
        </p:nvGraphicFramePr>
        <p:xfrm>
          <a:off x="166321" y="3429000"/>
          <a:ext cx="9746103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609">
                  <a:extLst>
                    <a:ext uri="{9D8B030D-6E8A-4147-A177-3AD203B41FA5}">
                      <a16:colId xmlns:a16="http://schemas.microsoft.com/office/drawing/2014/main" val="254769898"/>
                    </a:ext>
                  </a:extLst>
                </a:gridCol>
                <a:gridCol w="5158094">
                  <a:extLst>
                    <a:ext uri="{9D8B030D-6E8A-4147-A177-3AD203B41FA5}">
                      <a16:colId xmlns:a16="http://schemas.microsoft.com/office/drawing/2014/main" val="242534133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64657784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667431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4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Mass of element in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62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i="1" dirty="0" err="1"/>
                        <a:t>A</a:t>
                      </a:r>
                      <a:r>
                        <a:rPr lang="en-GB" sz="2200" baseline="-25000" dirty="0" err="1"/>
                        <a:t>r</a:t>
                      </a:r>
                      <a:endParaRPr lang="en-GB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86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Number of moles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5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Divide by the smallest number from step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75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Ratio of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0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Multiply by 2 to get whole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1441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91E9793-41AE-43B3-8A99-C39AD0601E19}"/>
              </a:ext>
            </a:extLst>
          </p:cNvPr>
          <p:cNvSpPr/>
          <p:nvPr/>
        </p:nvSpPr>
        <p:spPr>
          <a:xfrm rot="1705878">
            <a:off x="6329664" y="4440649"/>
            <a:ext cx="3509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5BE7C6-97AE-4A5D-B5FC-FADA947B6403}"/>
              </a:ext>
            </a:extLst>
          </p:cNvPr>
          <p:cNvSpPr/>
          <p:nvPr/>
        </p:nvSpPr>
        <p:spPr>
          <a:xfrm>
            <a:off x="10200456" y="4560814"/>
            <a:ext cx="1825223" cy="18552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>
                <a:hlinkClick r:id="rId3"/>
              </a:rPr>
              <a:t>https://www.youtube.com/watch?v=lPLTLkn3dNU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07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12192000" cy="5400600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latin typeface="+mj-lt"/>
              </a:rPr>
              <a:t>Entry Requirements:</a:t>
            </a:r>
          </a:p>
          <a:p>
            <a:pPr>
              <a:lnSpc>
                <a:spcPct val="100000"/>
              </a:lnSpc>
            </a:pPr>
            <a:endParaRPr lang="en-GB" b="1" i="1" u="sng" dirty="0">
              <a:solidFill>
                <a:schemeClr val="tx1"/>
              </a:solidFill>
              <a:latin typeface="+mj-lt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en-GB" dirty="0">
                <a:solidFill>
                  <a:schemeClr val="tx1"/>
                </a:solidFill>
                <a:latin typeface="+mj-lt"/>
                <a:cs typeface="Arial" pitchFamily="34" charset="0"/>
              </a:rPr>
              <a:t>Grade 6-6 or above in Combined Science GCSEs.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en-GB" dirty="0">
                <a:solidFill>
                  <a:schemeClr val="tx1"/>
                </a:solidFill>
                <a:latin typeface="+mj-lt"/>
                <a:cs typeface="Arial" pitchFamily="34" charset="0"/>
              </a:rPr>
              <a:t>Two grade 6’s in Triple Science, including Chemistry.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en-GB" dirty="0">
                <a:solidFill>
                  <a:srgbClr val="FF0000"/>
                </a:solidFill>
                <a:latin typeface="+mj-lt"/>
                <a:cs typeface="Arial" pitchFamily="34" charset="0"/>
              </a:rPr>
              <a:t>Grade 6 or above in Maths GCSE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endParaRPr lang="en-GB" dirty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</a:pPr>
            <a:r>
              <a:rPr lang="en-GB" dirty="0">
                <a:solidFill>
                  <a:schemeClr val="tx1"/>
                </a:solidFill>
                <a:latin typeface="+mj-lt"/>
                <a:cs typeface="Arial" pitchFamily="34" charset="0"/>
              </a:rPr>
              <a:t>An aptitude and love for Science!!</a:t>
            </a:r>
            <a:endParaRPr lang="en-US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b="1" i="1" dirty="0">
              <a:latin typeface="+mj-lt"/>
            </a:endParaRPr>
          </a:p>
        </p:txBody>
      </p:sp>
      <p:sp>
        <p:nvSpPr>
          <p:cNvPr id="9218" name="AutoShape 2" descr="https://i.stack.imgur.com/cayb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AutoShape 2" descr="https://upload.wikimedia.org/wikipedia/commons/6/6e/Veil_Nebula_-_NGC69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20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Empirical formula</a:t>
            </a:r>
          </a:p>
          <a:p>
            <a:pPr algn="ctr"/>
            <a:r>
              <a:rPr lang="en-GB" sz="2400" dirty="0"/>
              <a:t>The </a:t>
            </a:r>
            <a:r>
              <a:rPr lang="en-GB" sz="2400" b="1" dirty="0"/>
              <a:t>empirical formula </a:t>
            </a:r>
            <a:r>
              <a:rPr lang="en-GB" sz="2400" dirty="0"/>
              <a:t>tells you the </a:t>
            </a:r>
            <a:r>
              <a:rPr lang="en-GB" sz="2400" b="1" dirty="0"/>
              <a:t>simplest ratio </a:t>
            </a:r>
            <a:r>
              <a:rPr lang="en-GB" sz="2400" dirty="0"/>
              <a:t>of the various atoms present in a substance. For example the empirical formula of ethane (which has a molecular formula of C</a:t>
            </a:r>
            <a:r>
              <a:rPr lang="en-GB" sz="2400" baseline="-25000" dirty="0"/>
              <a:t>2</a:t>
            </a:r>
            <a:r>
              <a:rPr lang="en-GB" sz="2400" dirty="0"/>
              <a:t>H</a:t>
            </a:r>
            <a:r>
              <a:rPr lang="en-GB" sz="2400" baseline="-25000" dirty="0"/>
              <a:t>6</a:t>
            </a:r>
            <a:r>
              <a:rPr lang="en-GB" sz="2400" dirty="0"/>
              <a:t>) </a:t>
            </a:r>
          </a:p>
          <a:p>
            <a:pPr algn="ctr"/>
            <a:r>
              <a:rPr lang="en-GB" sz="2400" dirty="0"/>
              <a:t>would be CH</a:t>
            </a:r>
            <a:r>
              <a:rPr lang="en-GB" sz="2400" baseline="-25000" dirty="0"/>
              <a:t>3.</a:t>
            </a:r>
            <a:endParaRPr lang="en-GB" sz="2400" dirty="0"/>
          </a:p>
          <a:p>
            <a:r>
              <a:rPr lang="en-GB" sz="2400" b="1" u="sng" dirty="0">
                <a:solidFill>
                  <a:schemeClr val="accent6">
                    <a:lumMod val="75000"/>
                  </a:schemeClr>
                </a:solidFill>
              </a:rPr>
              <a:t>Calculating empirical formulae</a:t>
            </a:r>
            <a:endParaRPr lang="en-US" sz="2400" b="1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/>
              <a:t>In an experiment, 6.2g of phosphorus combined with oxygen to form 14.2g of phosphorus oxide. Calculate the empirical formula of the oxide.</a:t>
            </a:r>
          </a:p>
          <a:p>
            <a:endParaRPr lang="en-GB" sz="2400" dirty="0"/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FC3D28-603B-0D4C-884D-B379C179EFED}"/>
              </a:ext>
            </a:extLst>
          </p:cNvPr>
          <p:cNvGraphicFramePr>
            <a:graphicFrameLocks noGrp="1"/>
          </p:cNvGraphicFramePr>
          <p:nvPr/>
        </p:nvGraphicFramePr>
        <p:xfrm>
          <a:off x="166321" y="3429000"/>
          <a:ext cx="9746103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609">
                  <a:extLst>
                    <a:ext uri="{9D8B030D-6E8A-4147-A177-3AD203B41FA5}">
                      <a16:colId xmlns:a16="http://schemas.microsoft.com/office/drawing/2014/main" val="254769898"/>
                    </a:ext>
                  </a:extLst>
                </a:gridCol>
                <a:gridCol w="5158094">
                  <a:extLst>
                    <a:ext uri="{9D8B030D-6E8A-4147-A177-3AD203B41FA5}">
                      <a16:colId xmlns:a16="http://schemas.microsoft.com/office/drawing/2014/main" val="242534133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64657784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667431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4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Mass of element in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6.2g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8.0g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62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i="1" dirty="0" err="1"/>
                        <a:t>A</a:t>
                      </a:r>
                      <a:r>
                        <a:rPr lang="en-GB" sz="2200" baseline="-25000" dirty="0" err="1"/>
                        <a:t>r</a:t>
                      </a:r>
                      <a:endParaRPr lang="en-GB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86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Number of moles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6.2/31 = 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8.0/16 = 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5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Divide by the smallest number from step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0.2/0.2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0.5/0.2 = 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75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Ratio of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1 x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2.5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500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/>
                        <a:t>Step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Multiply by 2 to get whole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2 x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5 x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1441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41DB98A-0512-354B-89C4-B348F4AB31B7}"/>
              </a:ext>
            </a:extLst>
          </p:cNvPr>
          <p:cNvSpPr txBox="1"/>
          <p:nvPr/>
        </p:nvSpPr>
        <p:spPr>
          <a:xfrm>
            <a:off x="9768408" y="4486815"/>
            <a:ext cx="230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empirical formula of the compound is </a:t>
            </a:r>
            <a:r>
              <a:rPr lang="en-GB" sz="2400" b="1" dirty="0"/>
              <a:t>P</a:t>
            </a:r>
            <a:r>
              <a:rPr lang="en-GB" sz="2400" b="1" baseline="-25000" dirty="0"/>
              <a:t>2</a:t>
            </a:r>
            <a:r>
              <a:rPr lang="en-GB" sz="2400" b="1" dirty="0"/>
              <a:t>O</a:t>
            </a:r>
            <a:r>
              <a:rPr lang="en-GB" sz="2400" b="1" baseline="-25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998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Molecular formula</a:t>
            </a:r>
          </a:p>
          <a:p>
            <a:pPr algn="ctr"/>
            <a:r>
              <a:rPr lang="en-US" sz="2400" dirty="0"/>
              <a:t>The </a:t>
            </a:r>
            <a:r>
              <a:rPr lang="en-US" sz="2400" b="1" dirty="0"/>
              <a:t>molecular formula </a:t>
            </a:r>
            <a:r>
              <a:rPr lang="en-US" sz="2400" dirty="0"/>
              <a:t>gives the </a:t>
            </a:r>
            <a:r>
              <a:rPr lang="en-US" sz="2400" b="1" dirty="0"/>
              <a:t>total number of atoms of each element</a:t>
            </a:r>
            <a:r>
              <a:rPr lang="en-US" sz="2400" dirty="0"/>
              <a:t> present in a molecule of the substance. </a:t>
            </a:r>
          </a:p>
          <a:p>
            <a:pPr algn="ctr"/>
            <a:r>
              <a:rPr lang="en-GB" sz="2400" dirty="0"/>
              <a:t>If the empirical formula and relative molecular mass is known, the molecular formula can be calculated.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The empirical formula of ribose is CH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O. The molar mass of this compound was determined to be 150g/mol. What is the molecular formula of ribose?</a:t>
            </a:r>
          </a:p>
          <a:p>
            <a:endParaRPr lang="en-GB" sz="2400" dirty="0">
              <a:solidFill>
                <a:srgbClr val="F6761E"/>
              </a:solidFill>
            </a:endParaRPr>
          </a:p>
          <a:p>
            <a:r>
              <a:rPr lang="en-GB" sz="2400" dirty="0"/>
              <a:t>Step 1: Determine the molar mass of the empirical formula </a:t>
            </a:r>
            <a:r>
              <a:rPr lang="en-GB" sz="2400" dirty="0">
                <a:sym typeface="Wingdings" pitchFamily="2" charset="2"/>
              </a:rPr>
              <a:t></a:t>
            </a:r>
          </a:p>
          <a:p>
            <a:endParaRPr lang="en-GB" sz="2400" dirty="0"/>
          </a:p>
          <a:p>
            <a:r>
              <a:rPr lang="en-GB" sz="2400" dirty="0"/>
              <a:t>Step 2: Divide the given molar mass by your answer from step 1 </a:t>
            </a:r>
            <a:r>
              <a:rPr lang="en-GB" sz="2400" dirty="0">
                <a:sym typeface="Wingdings" pitchFamily="2" charset="2"/>
              </a:rPr>
              <a:t></a:t>
            </a:r>
          </a:p>
          <a:p>
            <a:endParaRPr lang="en-GB" sz="2400" dirty="0"/>
          </a:p>
          <a:p>
            <a:r>
              <a:rPr lang="en-GB" sz="2400" dirty="0"/>
              <a:t>Step 3: Multiply your empirical formula by your answer from step 2 </a:t>
            </a:r>
            <a:r>
              <a:rPr lang="en-GB" sz="2400" dirty="0">
                <a:sym typeface="Wingdings" pitchFamily="2" charset="2"/>
              </a:rPr>
              <a:t>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5E5971-3631-42E6-BAA6-516585C2D0B9}"/>
              </a:ext>
            </a:extLst>
          </p:cNvPr>
          <p:cNvSpPr/>
          <p:nvPr/>
        </p:nvSpPr>
        <p:spPr>
          <a:xfrm rot="2336200">
            <a:off x="8443504" y="4984623"/>
            <a:ext cx="3509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EDFB45-C8E6-464E-BFC8-5D20FB81D288}"/>
              </a:ext>
            </a:extLst>
          </p:cNvPr>
          <p:cNvSpPr/>
          <p:nvPr/>
        </p:nvSpPr>
        <p:spPr>
          <a:xfrm>
            <a:off x="56195" y="39577"/>
            <a:ext cx="4419600" cy="9411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>
                <a:hlinkClick r:id="rId2"/>
              </a:rPr>
              <a:t>https://www.youtube.com/watch?v=gfBcM3uvWfs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60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21" y="764704"/>
            <a:ext cx="1202533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Molecular formula</a:t>
            </a:r>
          </a:p>
          <a:p>
            <a:pPr algn="ctr"/>
            <a:r>
              <a:rPr lang="en-US" sz="2400" dirty="0"/>
              <a:t>The </a:t>
            </a:r>
            <a:r>
              <a:rPr lang="en-US" sz="2400" b="1" dirty="0"/>
              <a:t>molecular formula </a:t>
            </a:r>
            <a:r>
              <a:rPr lang="en-US" sz="2400" dirty="0"/>
              <a:t>gives the </a:t>
            </a:r>
            <a:r>
              <a:rPr lang="en-US" sz="2400" b="1" dirty="0"/>
              <a:t>total number of atoms of each element</a:t>
            </a:r>
            <a:r>
              <a:rPr lang="en-US" sz="2400" dirty="0"/>
              <a:t> present in a molecule of the substance. </a:t>
            </a:r>
          </a:p>
          <a:p>
            <a:pPr algn="ctr"/>
            <a:r>
              <a:rPr lang="en-GB" sz="2400" dirty="0"/>
              <a:t>If the empirical formula and relative molecular mass is known, the molecular formula can be calculated.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The empirical formula of ribose is CH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O. The molar mass of this compound was determined to be 150g/mol. What is the molecular formula of ribose?</a:t>
            </a:r>
          </a:p>
          <a:p>
            <a:endParaRPr lang="en-GB" sz="2400" dirty="0">
              <a:solidFill>
                <a:srgbClr val="F6761E"/>
              </a:solidFill>
            </a:endParaRPr>
          </a:p>
          <a:p>
            <a:r>
              <a:rPr lang="en-GB" sz="2400" dirty="0"/>
              <a:t>Step 1: Determine the molar mass of the empirical formula </a:t>
            </a:r>
            <a:r>
              <a:rPr lang="en-GB" sz="2400" dirty="0">
                <a:sym typeface="Wingdings" pitchFamily="2" charset="2"/>
              </a:rPr>
              <a:t> </a:t>
            </a:r>
            <a:r>
              <a:rPr lang="en-GB" sz="2400" dirty="0"/>
              <a:t>12 + (2 x 1) + 16 = 30gmol</a:t>
            </a:r>
            <a:r>
              <a:rPr lang="en-GB" sz="2400" baseline="30000" dirty="0"/>
              <a:t>-1</a:t>
            </a:r>
          </a:p>
          <a:p>
            <a:pPr algn="ctr"/>
            <a:endParaRPr lang="en-GB" sz="2400" dirty="0"/>
          </a:p>
          <a:p>
            <a:r>
              <a:rPr lang="en-GB" sz="2400" dirty="0"/>
              <a:t>Step 2: Divide the given molar mass by your answer from step 1 </a:t>
            </a:r>
            <a:r>
              <a:rPr lang="en-GB" sz="2400" dirty="0">
                <a:sym typeface="Wingdings" pitchFamily="2" charset="2"/>
              </a:rPr>
              <a:t> </a:t>
            </a:r>
            <a:r>
              <a:rPr lang="en-GB" sz="2400" dirty="0"/>
              <a:t>150gmol</a:t>
            </a:r>
            <a:r>
              <a:rPr lang="en-GB" sz="2400" baseline="30000" dirty="0"/>
              <a:t>-1</a:t>
            </a:r>
            <a:r>
              <a:rPr lang="en-GB" sz="2400" dirty="0"/>
              <a:t> / 30gmol</a:t>
            </a:r>
            <a:r>
              <a:rPr lang="en-GB" sz="2400" baseline="30000" dirty="0"/>
              <a:t>-1</a:t>
            </a:r>
            <a:r>
              <a:rPr lang="en-GB" sz="2400" dirty="0"/>
              <a:t> = 5</a:t>
            </a:r>
          </a:p>
          <a:p>
            <a:pPr algn="ctr"/>
            <a:endParaRPr lang="en-GB" sz="2400" dirty="0"/>
          </a:p>
          <a:p>
            <a:r>
              <a:rPr lang="en-GB" sz="2400" dirty="0"/>
              <a:t>Step 3: Multiply your empirical formula by your answer from step 2 </a:t>
            </a:r>
            <a:r>
              <a:rPr lang="en-GB" sz="2400" dirty="0">
                <a:sym typeface="Wingdings" pitchFamily="2" charset="2"/>
              </a:rPr>
              <a:t> C</a:t>
            </a:r>
            <a:r>
              <a:rPr lang="en-GB" sz="2400" baseline="-25000" dirty="0">
                <a:sym typeface="Wingdings" pitchFamily="2" charset="2"/>
              </a:rPr>
              <a:t>1x5</a:t>
            </a:r>
            <a:r>
              <a:rPr lang="en-GB" sz="2400" dirty="0">
                <a:sym typeface="Wingdings" pitchFamily="2" charset="2"/>
              </a:rPr>
              <a:t>H</a:t>
            </a:r>
            <a:r>
              <a:rPr lang="en-GB" sz="2400" baseline="-25000" dirty="0">
                <a:sym typeface="Wingdings" pitchFamily="2" charset="2"/>
              </a:rPr>
              <a:t>2x5</a:t>
            </a:r>
            <a:r>
              <a:rPr lang="en-GB" sz="2400" dirty="0">
                <a:sym typeface="Wingdings" pitchFamily="2" charset="2"/>
              </a:rPr>
              <a:t>O</a:t>
            </a:r>
            <a:r>
              <a:rPr lang="en-GB" sz="2400" baseline="-25000" dirty="0">
                <a:sym typeface="Wingdings" pitchFamily="2" charset="2"/>
              </a:rPr>
              <a:t>1x5</a:t>
            </a:r>
            <a:r>
              <a:rPr lang="en-GB" sz="2400" dirty="0">
                <a:sym typeface="Wingdings" pitchFamily="2" charset="2"/>
              </a:rPr>
              <a:t>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C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5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H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10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O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5</a:t>
            </a:r>
            <a:endParaRPr lang="en-GB" sz="2400" b="1" baseline="-25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8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1B6CBA0-CCEE-D944-ABB6-66420A91B8DC}"/>
                  </a:ext>
                </a:extLst>
              </p:cNvPr>
              <p:cNvSpPr/>
              <p:nvPr/>
            </p:nvSpPr>
            <p:spPr>
              <a:xfrm>
                <a:off x="6178989" y="1268760"/>
                <a:ext cx="5882694" cy="5162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How to calculate percentage yield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%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yield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actual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yield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theoretical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yield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x 100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When 7.5g of N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 reacts with an excess of H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, the actual yield of ammonia is 1.72g. Calculate the percentage yield.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1B6CBA0-CCEE-D944-ABB6-66420A91B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89" y="1268760"/>
                <a:ext cx="5882694" cy="5162377"/>
              </a:xfrm>
              <a:prstGeom prst="rect">
                <a:avLst/>
              </a:prstGeom>
              <a:blipFill>
                <a:blip r:embed="rId3"/>
                <a:stretch>
                  <a:fillRect t="-943" r="-621"/>
                </a:stretch>
              </a:blipFill>
              <a:ln w="31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C48366B6-B7C2-904F-B541-EBD19C56E91F}"/>
              </a:ext>
            </a:extLst>
          </p:cNvPr>
          <p:cNvSpPr/>
          <p:nvPr/>
        </p:nvSpPr>
        <p:spPr>
          <a:xfrm>
            <a:off x="208902" y="1262144"/>
            <a:ext cx="5760640" cy="347170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Consider the following equation for the production of ammonia: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+ 3H</a:t>
            </a:r>
            <a:r>
              <a:rPr lang="en-US" sz="2400" baseline="-250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 2NH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3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From the equation, if you reacted 1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of N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with 3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H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, you would make 2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of NH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However, if you carried out this experiment you may only make 1.9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i.e. you do not get 100% yield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50D8B6-80D7-C847-833E-F3AC2EDF582C}"/>
              </a:ext>
            </a:extLst>
          </p:cNvPr>
          <p:cNvSpPr/>
          <p:nvPr/>
        </p:nvSpPr>
        <p:spPr>
          <a:xfrm>
            <a:off x="205619" y="4862348"/>
            <a:ext cx="5760640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Reasons for less than 100% yield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Reactions are reversible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Side reactions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Errors in experimental procedures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A0D8B9-83FA-BB45-8C9B-2F628DCC2FE9}"/>
              </a:ext>
            </a:extLst>
          </p:cNvPr>
          <p:cNvSpPr txBox="1"/>
          <p:nvPr/>
        </p:nvSpPr>
        <p:spPr>
          <a:xfrm>
            <a:off x="183928" y="542827"/>
            <a:ext cx="12025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Percentage yield</a:t>
            </a:r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282C0D-FB88-4930-ADBA-CA6BB7E4DD81}"/>
              </a:ext>
            </a:extLst>
          </p:cNvPr>
          <p:cNvSpPr/>
          <p:nvPr/>
        </p:nvSpPr>
        <p:spPr>
          <a:xfrm>
            <a:off x="7087056" y="4862348"/>
            <a:ext cx="4066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WORK OUT THE ANSWER!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8B5668-FD60-4EA7-80BE-2025E0432ECC}"/>
              </a:ext>
            </a:extLst>
          </p:cNvPr>
          <p:cNvSpPr/>
          <p:nvPr/>
        </p:nvSpPr>
        <p:spPr>
          <a:xfrm>
            <a:off x="56195" y="39577"/>
            <a:ext cx="4419600" cy="9411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>
                <a:hlinkClick r:id="rId4"/>
              </a:rPr>
              <a:t>https://www.youtube.com/watch?v=hnawBsyZTc8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08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1B6CBA0-CCEE-D944-ABB6-66420A91B8DC}"/>
                  </a:ext>
                </a:extLst>
              </p:cNvPr>
              <p:cNvSpPr/>
              <p:nvPr/>
            </p:nvSpPr>
            <p:spPr>
              <a:xfrm>
                <a:off x="6178989" y="1268760"/>
                <a:ext cx="5882694" cy="5162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How to calculate percentage yield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%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yield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actual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yield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theoretical</m:t>
                        </m:r>
                        <m: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yield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x 100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When 7.5g of N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 reacts with an excess of H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, the actual yield of ammonia is 1.72g. Calculate the percentage yield.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400" dirty="0">
                    <a:solidFill>
                      <a:schemeClr val="tx1"/>
                    </a:solidFill>
                  </a:rPr>
                  <a:t>Moles N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 = 7.5/28 = 0.2679 </a:t>
                </a:r>
                <a:r>
                  <a:rPr lang="en-GB" sz="2400" dirty="0" err="1">
                    <a:solidFill>
                      <a:schemeClr val="tx1"/>
                    </a:solidFill>
                  </a:rPr>
                  <a:t>mol</a:t>
                </a:r>
                <a:endParaRPr lang="en-GB" sz="2400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400" dirty="0">
                    <a:solidFill>
                      <a:schemeClr val="tx1"/>
                    </a:solidFill>
                  </a:rPr>
                  <a:t>From the equation N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 : NH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GB" sz="2400" dirty="0">
                    <a:solidFill>
                      <a:schemeClr val="tx1"/>
                    </a:solidFill>
                  </a:rPr>
                  <a:t> in ratio 1:2</a:t>
                </a:r>
              </a:p>
              <a:p>
                <a:r>
                  <a:rPr lang="en-GB" sz="2400" dirty="0">
                    <a:solidFill>
                      <a:schemeClr val="tx1"/>
                    </a:solidFill>
                  </a:rPr>
                  <a:t>       0.2679 </a:t>
                </a:r>
                <a:r>
                  <a:rPr lang="en-GB" sz="2400" dirty="0" err="1">
                    <a:solidFill>
                      <a:schemeClr val="tx1"/>
                    </a:solidFill>
                  </a:rPr>
                  <a:t>mol</a:t>
                </a:r>
                <a:r>
                  <a:rPr lang="en-GB" sz="2400" dirty="0">
                    <a:solidFill>
                      <a:schemeClr val="tx1"/>
                    </a:solidFill>
                  </a:rPr>
                  <a:t> N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GB" sz="2400" dirty="0">
                    <a:solidFill>
                      <a:schemeClr val="tx1"/>
                    </a:solidFill>
                  </a:rPr>
                  <a:t> will make 0.5357 </a:t>
                </a:r>
                <a:r>
                  <a:rPr lang="en-GB" sz="2400" dirty="0" err="1">
                    <a:solidFill>
                      <a:schemeClr val="tx1"/>
                    </a:solidFill>
                  </a:rPr>
                  <a:t>mol</a:t>
                </a:r>
                <a:r>
                  <a:rPr lang="en-GB" sz="2400" dirty="0">
                    <a:solidFill>
                      <a:schemeClr val="tx1"/>
                    </a:solidFill>
                  </a:rPr>
                  <a:t> NH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GB" sz="2400" dirty="0">
                    <a:solidFill>
                      <a:schemeClr val="tx1"/>
                    </a:solidFill>
                  </a:rPr>
                  <a:t>                    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GB" sz="2400" dirty="0">
                    <a:solidFill>
                      <a:schemeClr val="tx1"/>
                    </a:solidFill>
                  </a:rPr>
                  <a:t>0.5357 </a:t>
                </a:r>
                <a:r>
                  <a:rPr lang="en-GB" sz="2400" dirty="0" err="1">
                    <a:solidFill>
                      <a:schemeClr val="tx1"/>
                    </a:solidFill>
                  </a:rPr>
                  <a:t>mol</a:t>
                </a:r>
                <a:r>
                  <a:rPr lang="en-GB" sz="2400" dirty="0">
                    <a:solidFill>
                      <a:schemeClr val="tx1"/>
                    </a:solidFill>
                  </a:rPr>
                  <a:t> x 17 (</a:t>
                </a:r>
                <a:r>
                  <a:rPr lang="en-GB" sz="2400" i="1" dirty="0">
                    <a:solidFill>
                      <a:schemeClr val="tx1"/>
                    </a:solidFill>
                  </a:rPr>
                  <a:t>M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r </a:t>
                </a:r>
                <a:r>
                  <a:rPr lang="en-GB" sz="2400" dirty="0">
                    <a:solidFill>
                      <a:schemeClr val="tx1"/>
                    </a:solidFill>
                  </a:rPr>
                  <a:t>of NH</a:t>
                </a:r>
                <a:r>
                  <a:rPr lang="en-GB" sz="2400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GB" sz="2400" dirty="0">
                    <a:solidFill>
                      <a:schemeClr val="tx1"/>
                    </a:solidFill>
                  </a:rPr>
                  <a:t>) = 9.107g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GB" sz="2400" dirty="0">
                    <a:solidFill>
                      <a:schemeClr val="tx1"/>
                    </a:solidFill>
                  </a:rPr>
                  <a:t>% yield = (1.72/9.107) x 100 = </a:t>
                </a:r>
                <a:r>
                  <a:rPr lang="en-GB" sz="2400" b="1" u="sng" dirty="0">
                    <a:solidFill>
                      <a:schemeClr val="tx1"/>
                    </a:solidFill>
                  </a:rPr>
                  <a:t>19%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1B6CBA0-CCEE-D944-ABB6-66420A91B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89" y="1268760"/>
                <a:ext cx="5882694" cy="5162377"/>
              </a:xfrm>
              <a:prstGeom prst="rect">
                <a:avLst/>
              </a:prstGeom>
              <a:blipFill>
                <a:blip r:embed="rId3"/>
                <a:stretch>
                  <a:fillRect l="-1505" t="-735" r="-430" b="-490"/>
                </a:stretch>
              </a:blipFill>
              <a:ln w="31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C48366B6-B7C2-904F-B541-EBD19C56E91F}"/>
              </a:ext>
            </a:extLst>
          </p:cNvPr>
          <p:cNvSpPr/>
          <p:nvPr/>
        </p:nvSpPr>
        <p:spPr>
          <a:xfrm>
            <a:off x="208902" y="1262144"/>
            <a:ext cx="5760640" cy="347170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Consider the following equation for the production of ammonia: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+ 3H</a:t>
            </a:r>
            <a:r>
              <a:rPr lang="en-US" sz="2400" baseline="-25000" dirty="0">
                <a:solidFill>
                  <a:schemeClr val="tx1"/>
                </a:solidFill>
              </a:rPr>
              <a:t>2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 2NH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3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From the equation, if you reacted 1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of N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with 3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H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, you would make 2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of NH</a:t>
            </a:r>
            <a:r>
              <a:rPr lang="en-US" sz="2400" baseline="-25000" dirty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However, if you carried out this experiment you may only make 1.9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mol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i.e. you do not get 100% yield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50D8B6-80D7-C847-833E-F3AC2EDF582C}"/>
              </a:ext>
            </a:extLst>
          </p:cNvPr>
          <p:cNvSpPr/>
          <p:nvPr/>
        </p:nvSpPr>
        <p:spPr>
          <a:xfrm>
            <a:off x="205619" y="4862348"/>
            <a:ext cx="5760640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Reasons for less than 100% yield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Reactions are reversible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Side reactions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Errors in experimental procedures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A0D8B9-83FA-BB45-8C9B-2F628DCC2FE9}"/>
              </a:ext>
            </a:extLst>
          </p:cNvPr>
          <p:cNvSpPr txBox="1"/>
          <p:nvPr/>
        </p:nvSpPr>
        <p:spPr>
          <a:xfrm>
            <a:off x="183928" y="542827"/>
            <a:ext cx="12025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Percentage yield</a:t>
            </a:r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211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64" y="537116"/>
            <a:ext cx="12025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Percentage atom economy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F5387-9BE0-B140-8FF3-42453C1F9280}"/>
              </a:ext>
            </a:extLst>
          </p:cNvPr>
          <p:cNvSpPr txBox="1"/>
          <p:nvPr/>
        </p:nvSpPr>
        <p:spPr>
          <a:xfrm>
            <a:off x="282352" y="1052481"/>
            <a:ext cx="11718304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Atom economy </a:t>
            </a:r>
            <a:r>
              <a:rPr lang="en-GB" sz="2400" dirty="0"/>
              <a:t>is a measure of the </a:t>
            </a:r>
            <a:r>
              <a:rPr lang="en-GB" sz="2400" b="1" dirty="0"/>
              <a:t>amount </a:t>
            </a:r>
            <a:r>
              <a:rPr lang="en-GB" sz="2400" dirty="0"/>
              <a:t>of </a:t>
            </a:r>
            <a:r>
              <a:rPr lang="en-GB" sz="2400" b="1" dirty="0"/>
              <a:t>starting materials </a:t>
            </a:r>
            <a:r>
              <a:rPr lang="en-GB" sz="2400" dirty="0"/>
              <a:t>that end up as </a:t>
            </a:r>
            <a:r>
              <a:rPr lang="en-GB" sz="2400" b="1" dirty="0"/>
              <a:t>useful products</a:t>
            </a:r>
            <a:r>
              <a:rPr lang="en-GB" sz="2400" dirty="0"/>
              <a:t>. It is important for </a:t>
            </a:r>
            <a:r>
              <a:rPr lang="en-GB" sz="2400" b="1" dirty="0"/>
              <a:t>sustainable development </a:t>
            </a:r>
            <a:r>
              <a:rPr lang="en-GB" sz="2400" dirty="0"/>
              <a:t>and for </a:t>
            </a:r>
            <a:r>
              <a:rPr lang="en-GB" sz="2400" b="1" dirty="0"/>
              <a:t>economic reasons </a:t>
            </a:r>
            <a:r>
              <a:rPr lang="en-GB" sz="2400" dirty="0"/>
              <a:t>to use reactions with </a:t>
            </a:r>
            <a:r>
              <a:rPr lang="en-GB" sz="2400" b="1" dirty="0"/>
              <a:t>high atom economy</a:t>
            </a:r>
            <a:r>
              <a:rPr lang="en-GB" sz="2400" dirty="0"/>
              <a:t>. The percentage atom economy is calculated using the following equation: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en-GB" sz="2400" b="1" u="sng" dirty="0">
                <a:solidFill>
                  <a:schemeClr val="accent6">
                    <a:lumMod val="75000"/>
                  </a:schemeClr>
                </a:solidFill>
              </a:rPr>
              <a:t>   Relative formula mass of desired product from equation  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x   100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Sum of relative formula mass of all reactants from equation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A425AF-CDCA-BF40-87B3-35FB5BED2FE7}"/>
              </a:ext>
            </a:extLst>
          </p:cNvPr>
          <p:cNvSpPr/>
          <p:nvPr/>
        </p:nvSpPr>
        <p:spPr>
          <a:xfrm>
            <a:off x="282352" y="3360805"/>
            <a:ext cx="11718304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333333"/>
                </a:solidFill>
              </a:rPr>
              <a:t>Calculate the atom economy for making hydrogen by reacting zinc with hydrochloric acid: </a:t>
            </a:r>
          </a:p>
          <a:p>
            <a:pPr algn="ctr"/>
            <a:r>
              <a:rPr lang="en-GB" sz="2400" b="1" dirty="0"/>
              <a:t>Zn +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/>
              <a:t>HCl → ZnCl</a:t>
            </a:r>
            <a:r>
              <a:rPr lang="en-GB" sz="2400" b="1" baseline="-25000" dirty="0"/>
              <a:t>2</a:t>
            </a:r>
            <a:r>
              <a:rPr lang="en-GB" sz="2400" b="1" dirty="0"/>
              <a:t> + H</a:t>
            </a:r>
            <a:r>
              <a:rPr lang="en-GB" sz="2400" b="1" baseline="-25000" dirty="0"/>
              <a:t>2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/>
              <a:t>This method is unlikely to be chosen as it has a low atom economy.</a:t>
            </a:r>
            <a:endParaRPr lang="en-GB" sz="2400" i="0" dirty="0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27AC5-F8E5-9949-90EF-1EC07E24DF48}"/>
              </a:ext>
            </a:extLst>
          </p:cNvPr>
          <p:cNvSpPr txBox="1"/>
          <p:nvPr/>
        </p:nvSpPr>
        <p:spPr>
          <a:xfrm>
            <a:off x="282352" y="5733256"/>
            <a:ext cx="1171830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less waste there is, the higher the atom economy, the less materials are wasted, less energy used, so making the process more economic, 'greener' and sustainable.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13313D-4E30-41D3-882C-685DD5A635FD}"/>
              </a:ext>
            </a:extLst>
          </p:cNvPr>
          <p:cNvSpPr/>
          <p:nvPr/>
        </p:nvSpPr>
        <p:spPr>
          <a:xfrm>
            <a:off x="56195" y="39577"/>
            <a:ext cx="4419600" cy="9411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>
                <a:hlinkClick r:id="rId3"/>
              </a:rPr>
              <a:t>https://www.youtube.com/watch?v=Zuyk4hfbjSA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699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64" y="537116"/>
            <a:ext cx="12025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Percentage atom economy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CF5387-9BE0-B140-8FF3-42453C1F9280}"/>
              </a:ext>
            </a:extLst>
          </p:cNvPr>
          <p:cNvSpPr txBox="1"/>
          <p:nvPr/>
        </p:nvSpPr>
        <p:spPr>
          <a:xfrm>
            <a:off x="282352" y="1052481"/>
            <a:ext cx="11718304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Atom economy </a:t>
            </a:r>
            <a:r>
              <a:rPr lang="en-GB" sz="2400" dirty="0"/>
              <a:t>is a measure of the </a:t>
            </a:r>
            <a:r>
              <a:rPr lang="en-GB" sz="2400" b="1" dirty="0"/>
              <a:t>amount </a:t>
            </a:r>
            <a:r>
              <a:rPr lang="en-GB" sz="2400" dirty="0"/>
              <a:t>of </a:t>
            </a:r>
            <a:r>
              <a:rPr lang="en-GB" sz="2400" b="1" dirty="0"/>
              <a:t>starting materials </a:t>
            </a:r>
            <a:r>
              <a:rPr lang="en-GB" sz="2400" dirty="0"/>
              <a:t>that end up as </a:t>
            </a:r>
            <a:r>
              <a:rPr lang="en-GB" sz="2400" b="1" dirty="0"/>
              <a:t>useful products</a:t>
            </a:r>
            <a:r>
              <a:rPr lang="en-GB" sz="2400" dirty="0"/>
              <a:t>. It is important for </a:t>
            </a:r>
            <a:r>
              <a:rPr lang="en-GB" sz="2400" b="1" dirty="0"/>
              <a:t>sustainable development </a:t>
            </a:r>
            <a:r>
              <a:rPr lang="en-GB" sz="2400" dirty="0"/>
              <a:t>and for </a:t>
            </a:r>
            <a:r>
              <a:rPr lang="en-GB" sz="2400" b="1" dirty="0"/>
              <a:t>economic reasons </a:t>
            </a:r>
            <a:r>
              <a:rPr lang="en-GB" sz="2400" dirty="0"/>
              <a:t>to use reactions with </a:t>
            </a:r>
            <a:r>
              <a:rPr lang="en-GB" sz="2400" b="1" dirty="0"/>
              <a:t>high atom economy</a:t>
            </a:r>
            <a:r>
              <a:rPr lang="en-GB" sz="2400" dirty="0"/>
              <a:t>. The percentage atom economy is calculated using the following equation: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en-GB" sz="2400" b="1" u="sng" dirty="0">
                <a:solidFill>
                  <a:schemeClr val="accent6">
                    <a:lumMod val="75000"/>
                  </a:schemeClr>
                </a:solidFill>
              </a:rPr>
              <a:t>   Relative formula mass of desired product from equation  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x   100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                   Sum of relative formula mass of all reactants from equation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A425AF-CDCA-BF40-87B3-35FB5BED2FE7}"/>
              </a:ext>
            </a:extLst>
          </p:cNvPr>
          <p:cNvSpPr/>
          <p:nvPr/>
        </p:nvSpPr>
        <p:spPr>
          <a:xfrm>
            <a:off x="282352" y="3360805"/>
            <a:ext cx="11718304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333333"/>
                </a:solidFill>
              </a:rPr>
              <a:t>Calculate the atom economy for making hydrogen by reacting zinc with hydrochloric acid: </a:t>
            </a:r>
          </a:p>
          <a:p>
            <a:pPr algn="ctr"/>
            <a:r>
              <a:rPr lang="en-GB" sz="2400" b="1" dirty="0"/>
              <a:t>Zn +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/>
              <a:t>HCl → ZnCl</a:t>
            </a:r>
            <a:r>
              <a:rPr lang="en-GB" sz="2400" b="1" baseline="-25000" dirty="0"/>
              <a:t>2</a:t>
            </a:r>
            <a:r>
              <a:rPr lang="en-GB" sz="2400" b="1" dirty="0"/>
              <a:t> + H</a:t>
            </a:r>
            <a:r>
              <a:rPr lang="en-GB" sz="2400" b="1" baseline="-25000" dirty="0"/>
              <a:t>2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 of H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= 1 + 1 = 2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 of Zn = 65, M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of 2HCl = 73 giving a total of 65 + 73 = 138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Atom economy = 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∕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138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 × 100  = 1.45%</a:t>
            </a:r>
            <a:endParaRPr lang="en-GB" sz="2400" b="1" i="0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r>
              <a:rPr lang="en-GB" sz="2400" dirty="0"/>
              <a:t>This method is unlikely to be chosen as it has a low atom economy.</a:t>
            </a:r>
            <a:endParaRPr lang="en-GB" sz="2400" i="0" dirty="0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27AC5-F8E5-9949-90EF-1EC07E24DF48}"/>
              </a:ext>
            </a:extLst>
          </p:cNvPr>
          <p:cNvSpPr txBox="1"/>
          <p:nvPr/>
        </p:nvSpPr>
        <p:spPr>
          <a:xfrm>
            <a:off x="282352" y="5733256"/>
            <a:ext cx="1171830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less waste there is, the higher the atom economy, the less materials are wasted, less energy used, so making the process more economic, 'greener' and sustainable.</a:t>
            </a:r>
          </a:p>
        </p:txBody>
      </p:sp>
    </p:spTree>
    <p:extLst>
      <p:ext uri="{BB962C8B-B14F-4D97-AF65-F5344CB8AC3E}">
        <p14:creationId xmlns:p14="http://schemas.microsoft.com/office/powerpoint/2010/main" val="41512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64" y="409160"/>
            <a:ext cx="12025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Concentration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C4337A-FB01-1345-A47E-4F2A04F2C1F6}"/>
              </a:ext>
            </a:extLst>
          </p:cNvPr>
          <p:cNvSpPr txBox="1"/>
          <p:nvPr/>
        </p:nvSpPr>
        <p:spPr>
          <a:xfrm>
            <a:off x="623391" y="883108"/>
            <a:ext cx="10945216" cy="11079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</a:t>
            </a:r>
            <a:r>
              <a:rPr lang="en-GB" sz="2400" b="1" dirty="0"/>
              <a:t>concentration</a:t>
            </a:r>
            <a:r>
              <a:rPr lang="en-GB" sz="2400" dirty="0"/>
              <a:t> of a </a:t>
            </a:r>
            <a:r>
              <a:rPr lang="en-GB" sz="2400" b="1" dirty="0"/>
              <a:t>solution</a:t>
            </a:r>
            <a:r>
              <a:rPr lang="en-GB" sz="2400" dirty="0"/>
              <a:t> is the amount of </a:t>
            </a:r>
            <a:r>
              <a:rPr lang="en-GB" sz="2400" b="1" dirty="0"/>
              <a:t>solute per volume of solution</a:t>
            </a:r>
            <a:r>
              <a:rPr lang="en-GB" sz="2400" dirty="0"/>
              <a:t>. </a:t>
            </a:r>
          </a:p>
          <a:p>
            <a:pPr algn="ctr"/>
            <a:r>
              <a:rPr lang="en-GB" sz="2400" dirty="0"/>
              <a:t>Chemists measure concentration in moles per cubic decimetre </a:t>
            </a:r>
            <a:r>
              <a:rPr lang="en-GB" sz="2400" b="1" dirty="0"/>
              <a:t>(</a:t>
            </a:r>
            <a:r>
              <a:rPr lang="en-GB" sz="2400" b="1" dirty="0" err="1"/>
              <a:t>mol</a:t>
            </a:r>
            <a:r>
              <a:rPr lang="en-GB" sz="2400" b="1" dirty="0"/>
              <a:t>/dm</a:t>
            </a:r>
            <a:r>
              <a:rPr lang="en-GB" sz="2400" b="1" baseline="30000" dirty="0"/>
              <a:t>3</a:t>
            </a:r>
            <a:r>
              <a:rPr lang="en-GB" sz="2400" b="1" dirty="0"/>
              <a:t>)</a:t>
            </a:r>
            <a:r>
              <a:rPr lang="en-GB" sz="2400" dirty="0"/>
              <a:t>. </a:t>
            </a:r>
          </a:p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D49337-DDCE-B841-A538-0A942E4F4121}"/>
              </a:ext>
            </a:extLst>
          </p:cNvPr>
          <p:cNvSpPr/>
          <p:nvPr/>
        </p:nvSpPr>
        <p:spPr>
          <a:xfrm>
            <a:off x="3883168" y="1802854"/>
            <a:ext cx="442566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Concentration  =     </a:t>
            </a:r>
            <a:r>
              <a:rPr lang="en-GB" sz="2400" b="1" u="sng" dirty="0">
                <a:solidFill>
                  <a:srgbClr val="000000"/>
                </a:solidFill>
              </a:rPr>
              <a:t>amount (</a:t>
            </a:r>
            <a:r>
              <a:rPr lang="en-GB" sz="2400" b="1" u="sng" dirty="0" err="1">
                <a:solidFill>
                  <a:srgbClr val="000000"/>
                </a:solidFill>
              </a:rPr>
              <a:t>mol</a:t>
            </a:r>
            <a:r>
              <a:rPr lang="en-GB" sz="2400" b="1" u="sng" dirty="0">
                <a:solidFill>
                  <a:srgbClr val="000000"/>
                </a:solidFill>
              </a:rPr>
              <a:t>) </a:t>
            </a:r>
          </a:p>
          <a:p>
            <a:r>
              <a:rPr lang="en-GB" sz="2400" b="1" dirty="0">
                <a:solidFill>
                  <a:srgbClr val="000000"/>
                </a:solidFill>
              </a:rPr>
              <a:t>    (</a:t>
            </a:r>
            <a:r>
              <a:rPr lang="en-GB" sz="2400" b="1" dirty="0" err="1">
                <a:solidFill>
                  <a:srgbClr val="000000"/>
                </a:solidFill>
              </a:rPr>
              <a:t>mol</a:t>
            </a:r>
            <a:r>
              <a:rPr lang="en-GB" sz="2400" b="1" dirty="0">
                <a:solidFill>
                  <a:srgbClr val="000000"/>
                </a:solidFill>
              </a:rPr>
              <a:t>/dm</a:t>
            </a:r>
            <a:r>
              <a:rPr lang="en-GB" sz="2400" b="1" baseline="30000" dirty="0">
                <a:solidFill>
                  <a:srgbClr val="000000"/>
                </a:solidFill>
              </a:rPr>
              <a:t>3</a:t>
            </a:r>
            <a:r>
              <a:rPr lang="en-GB" sz="2400" b="1" dirty="0">
                <a:solidFill>
                  <a:srgbClr val="000000"/>
                </a:solidFill>
              </a:rPr>
              <a:t>)            volume (dm</a:t>
            </a:r>
            <a:r>
              <a:rPr lang="en-GB" sz="2400" b="1" baseline="30000" dirty="0">
                <a:solidFill>
                  <a:srgbClr val="000000"/>
                </a:solidFill>
              </a:rPr>
              <a:t>3</a:t>
            </a:r>
            <a:r>
              <a:rPr lang="en-GB" sz="2400" b="1" dirty="0">
                <a:solidFill>
                  <a:srgbClr val="000000"/>
                </a:solidFill>
              </a:rPr>
              <a:t>)</a:t>
            </a:r>
            <a:endParaRPr lang="en-GB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6D1936-8557-B84D-9E9D-6C7B4DE82B4D}"/>
              </a:ext>
            </a:extLst>
          </p:cNvPr>
          <p:cNvSpPr txBox="1"/>
          <p:nvPr/>
        </p:nvSpPr>
        <p:spPr>
          <a:xfrm>
            <a:off x="149015" y="2910850"/>
            <a:ext cx="4353653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What is the concentration of a solution that has 35.0g of solute in 0.5dm</a:t>
            </a:r>
            <a:r>
              <a:rPr lang="en-GB" sz="2400" i="1" baseline="30000" dirty="0"/>
              <a:t>3 </a:t>
            </a:r>
            <a:r>
              <a:rPr lang="en-GB" sz="2400" i="1" dirty="0"/>
              <a:t>of solution?</a:t>
            </a:r>
          </a:p>
          <a:p>
            <a:pPr algn="ctr"/>
            <a:endParaRPr lang="en-GB" sz="2400" b="1" dirty="0">
              <a:solidFill>
                <a:srgbClr val="FF0000"/>
              </a:solidFill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F6182C-B909-5944-9F46-BA7D6C55D733}"/>
              </a:ext>
            </a:extLst>
          </p:cNvPr>
          <p:cNvSpPr txBox="1"/>
          <p:nvPr/>
        </p:nvSpPr>
        <p:spPr>
          <a:xfrm>
            <a:off x="4724400" y="2910850"/>
            <a:ext cx="7276256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Calculate the mass of magnesium chloride (MgCl</a:t>
            </a:r>
            <a:r>
              <a:rPr lang="en-GB" sz="2400" i="1" baseline="-25000" dirty="0"/>
              <a:t>2</a:t>
            </a:r>
            <a:r>
              <a:rPr lang="en-GB" sz="2400" i="1" dirty="0"/>
              <a:t>) if there is 1 dm</a:t>
            </a:r>
            <a:r>
              <a:rPr lang="en-GB" sz="2400" i="1" baseline="30000" dirty="0"/>
              <a:t>3 </a:t>
            </a:r>
            <a:r>
              <a:rPr lang="en-GB" sz="2400" i="1" dirty="0"/>
              <a:t>of a 1mol/ dm</a:t>
            </a:r>
            <a:r>
              <a:rPr lang="en-GB" sz="2400" i="1" baseline="30000" dirty="0"/>
              <a:t>3 </a:t>
            </a:r>
            <a:r>
              <a:rPr lang="en-GB" sz="2400" i="1" dirty="0"/>
              <a:t>solution.  </a:t>
            </a:r>
          </a:p>
          <a:p>
            <a:pPr algn="ctr"/>
            <a:endParaRPr lang="en-GB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03B50-ABCA-8742-A71F-47D20098EECE}"/>
              </a:ext>
            </a:extLst>
          </p:cNvPr>
          <p:cNvSpPr txBox="1"/>
          <p:nvPr/>
        </p:nvSpPr>
        <p:spPr>
          <a:xfrm>
            <a:off x="276164" y="5622339"/>
            <a:ext cx="1180633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the volumes of two solutions that react completely are known and the concentrations of one solution is known, the concentration of the other solution can be calculated.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27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64" y="409160"/>
            <a:ext cx="12025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Concentration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400" dirty="0"/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/>
          </a:p>
        </p:txBody>
      </p:sp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C4337A-FB01-1345-A47E-4F2A04F2C1F6}"/>
              </a:ext>
            </a:extLst>
          </p:cNvPr>
          <p:cNvSpPr txBox="1"/>
          <p:nvPr/>
        </p:nvSpPr>
        <p:spPr>
          <a:xfrm>
            <a:off x="623391" y="883108"/>
            <a:ext cx="10945216" cy="11079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</a:t>
            </a:r>
            <a:r>
              <a:rPr lang="en-GB" sz="2400" b="1" dirty="0"/>
              <a:t>concentration</a:t>
            </a:r>
            <a:r>
              <a:rPr lang="en-GB" sz="2400" dirty="0"/>
              <a:t> of a </a:t>
            </a:r>
            <a:r>
              <a:rPr lang="en-GB" sz="2400" b="1" dirty="0"/>
              <a:t>solution</a:t>
            </a:r>
            <a:r>
              <a:rPr lang="en-GB" sz="2400" dirty="0"/>
              <a:t> is the amount of </a:t>
            </a:r>
            <a:r>
              <a:rPr lang="en-GB" sz="2400" b="1" dirty="0"/>
              <a:t>solute per volume of solution</a:t>
            </a:r>
            <a:r>
              <a:rPr lang="en-GB" sz="2400" dirty="0"/>
              <a:t>. </a:t>
            </a:r>
          </a:p>
          <a:p>
            <a:pPr algn="ctr"/>
            <a:r>
              <a:rPr lang="en-GB" sz="2400" dirty="0"/>
              <a:t>Chemists measure concentration in moles per cubic decimetre </a:t>
            </a:r>
            <a:r>
              <a:rPr lang="en-GB" sz="2400" b="1" dirty="0"/>
              <a:t>(</a:t>
            </a:r>
            <a:r>
              <a:rPr lang="en-GB" sz="2400" b="1" dirty="0" err="1"/>
              <a:t>mol</a:t>
            </a:r>
            <a:r>
              <a:rPr lang="en-GB" sz="2400" b="1" dirty="0"/>
              <a:t>/dm</a:t>
            </a:r>
            <a:r>
              <a:rPr lang="en-GB" sz="2400" b="1" baseline="30000" dirty="0"/>
              <a:t>3</a:t>
            </a:r>
            <a:r>
              <a:rPr lang="en-GB" sz="2400" b="1" dirty="0"/>
              <a:t>)</a:t>
            </a:r>
            <a:r>
              <a:rPr lang="en-GB" sz="2400" dirty="0"/>
              <a:t>. </a:t>
            </a:r>
          </a:p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D49337-DDCE-B841-A538-0A942E4F4121}"/>
              </a:ext>
            </a:extLst>
          </p:cNvPr>
          <p:cNvSpPr/>
          <p:nvPr/>
        </p:nvSpPr>
        <p:spPr>
          <a:xfrm>
            <a:off x="3883168" y="1802854"/>
            <a:ext cx="442566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Concentration  =     </a:t>
            </a:r>
            <a:r>
              <a:rPr lang="en-GB" sz="2400" b="1" u="sng" dirty="0">
                <a:solidFill>
                  <a:srgbClr val="000000"/>
                </a:solidFill>
              </a:rPr>
              <a:t>amount (</a:t>
            </a:r>
            <a:r>
              <a:rPr lang="en-GB" sz="2400" b="1" u="sng" dirty="0" err="1">
                <a:solidFill>
                  <a:srgbClr val="000000"/>
                </a:solidFill>
              </a:rPr>
              <a:t>mol</a:t>
            </a:r>
            <a:r>
              <a:rPr lang="en-GB" sz="2400" b="1" u="sng" dirty="0">
                <a:solidFill>
                  <a:srgbClr val="000000"/>
                </a:solidFill>
              </a:rPr>
              <a:t>) </a:t>
            </a:r>
          </a:p>
          <a:p>
            <a:r>
              <a:rPr lang="en-GB" sz="2400" b="1" dirty="0">
                <a:solidFill>
                  <a:srgbClr val="000000"/>
                </a:solidFill>
              </a:rPr>
              <a:t>    (</a:t>
            </a:r>
            <a:r>
              <a:rPr lang="en-GB" sz="2400" b="1" dirty="0" err="1">
                <a:solidFill>
                  <a:srgbClr val="000000"/>
                </a:solidFill>
              </a:rPr>
              <a:t>mol</a:t>
            </a:r>
            <a:r>
              <a:rPr lang="en-GB" sz="2400" b="1" dirty="0">
                <a:solidFill>
                  <a:srgbClr val="000000"/>
                </a:solidFill>
              </a:rPr>
              <a:t>/dm</a:t>
            </a:r>
            <a:r>
              <a:rPr lang="en-GB" sz="2400" b="1" baseline="30000" dirty="0">
                <a:solidFill>
                  <a:srgbClr val="000000"/>
                </a:solidFill>
              </a:rPr>
              <a:t>3</a:t>
            </a:r>
            <a:r>
              <a:rPr lang="en-GB" sz="2400" b="1" dirty="0">
                <a:solidFill>
                  <a:srgbClr val="000000"/>
                </a:solidFill>
              </a:rPr>
              <a:t>)            volume (dm</a:t>
            </a:r>
            <a:r>
              <a:rPr lang="en-GB" sz="2400" b="1" baseline="30000" dirty="0">
                <a:solidFill>
                  <a:srgbClr val="000000"/>
                </a:solidFill>
              </a:rPr>
              <a:t>3</a:t>
            </a:r>
            <a:r>
              <a:rPr lang="en-GB" sz="2400" b="1" dirty="0">
                <a:solidFill>
                  <a:srgbClr val="000000"/>
                </a:solidFill>
              </a:rPr>
              <a:t>)</a:t>
            </a:r>
            <a:endParaRPr lang="en-GB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6D1936-8557-B84D-9E9D-6C7B4DE82B4D}"/>
              </a:ext>
            </a:extLst>
          </p:cNvPr>
          <p:cNvSpPr txBox="1"/>
          <p:nvPr/>
        </p:nvSpPr>
        <p:spPr>
          <a:xfrm>
            <a:off x="149015" y="2910850"/>
            <a:ext cx="435365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What is the concentration of a solution that has 35.0g of solute in 0.5dm</a:t>
            </a:r>
            <a:r>
              <a:rPr lang="en-GB" sz="2400" i="1" baseline="30000" dirty="0"/>
              <a:t>3 </a:t>
            </a:r>
            <a:r>
              <a:rPr lang="en-GB" sz="2400" i="1" dirty="0"/>
              <a:t>of solution?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35/0.5 = 70 g/dm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F6182C-B909-5944-9F46-BA7D6C55D733}"/>
              </a:ext>
            </a:extLst>
          </p:cNvPr>
          <p:cNvSpPr txBox="1"/>
          <p:nvPr/>
        </p:nvSpPr>
        <p:spPr>
          <a:xfrm>
            <a:off x="4724400" y="2910850"/>
            <a:ext cx="7276256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/>
              <a:t>Calculate the mass of magnesium chloride (MgCl</a:t>
            </a:r>
            <a:r>
              <a:rPr lang="en-GB" sz="2400" i="1" baseline="-25000" dirty="0"/>
              <a:t>2</a:t>
            </a:r>
            <a:r>
              <a:rPr lang="en-GB" sz="2400" i="1" dirty="0"/>
              <a:t>) if there is 1 dm</a:t>
            </a:r>
            <a:r>
              <a:rPr lang="en-GB" sz="2400" i="1" baseline="30000" dirty="0"/>
              <a:t>3 </a:t>
            </a:r>
            <a:r>
              <a:rPr lang="en-GB" sz="2400" i="1" dirty="0"/>
              <a:t>of a 1mol/ dm</a:t>
            </a:r>
            <a:r>
              <a:rPr lang="en-GB" sz="2400" i="1" baseline="30000" dirty="0"/>
              <a:t>3 </a:t>
            </a:r>
            <a:r>
              <a:rPr lang="en-GB" sz="2400" i="1" dirty="0"/>
              <a:t>solution.  </a:t>
            </a:r>
          </a:p>
          <a:p>
            <a:pPr algn="ctr"/>
            <a:endParaRPr lang="en-GB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Mass of 1 mole of magnesium chloride = 24 + (35.5 × 2) = 95 g </a:t>
            </a:r>
            <a:b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So there are 95 g of magnesium chloride in 1 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of a 1 </a:t>
            </a:r>
            <a:r>
              <a:rPr lang="en-GB" sz="24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/dm</a:t>
            </a:r>
            <a:r>
              <a:rPr lang="en-GB" sz="24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solution.</a:t>
            </a:r>
            <a:endParaRPr lang="en-GB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03B50-ABCA-8742-A71F-47D20098EECE}"/>
              </a:ext>
            </a:extLst>
          </p:cNvPr>
          <p:cNvSpPr txBox="1"/>
          <p:nvPr/>
        </p:nvSpPr>
        <p:spPr>
          <a:xfrm>
            <a:off x="276164" y="5622339"/>
            <a:ext cx="1180633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the volumes of two solutions that react completely are known and the concentrations of one solution is known, the concentration of the other solution can be calculated.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3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5A4C42-5DD1-6F4E-8063-4E993B2817A9}"/>
              </a:ext>
            </a:extLst>
          </p:cNvPr>
          <p:cNvSpPr/>
          <p:nvPr/>
        </p:nvSpPr>
        <p:spPr>
          <a:xfrm>
            <a:off x="119336" y="980728"/>
            <a:ext cx="11881320" cy="5139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/>
              <a:t>NaOH(</a:t>
            </a:r>
            <a:r>
              <a:rPr lang="en-GB" sz="2400" b="1" dirty="0" err="1"/>
              <a:t>aq</a:t>
            </a:r>
            <a:r>
              <a:rPr lang="en-GB" sz="2400" b="1" dirty="0"/>
              <a:t>) + H</a:t>
            </a:r>
            <a:r>
              <a:rPr lang="en-GB" sz="2400" b="1" baseline="-25000" dirty="0"/>
              <a:t>2</a:t>
            </a:r>
            <a:r>
              <a:rPr lang="en-GB" sz="2400" b="1" dirty="0"/>
              <a:t>SO</a:t>
            </a:r>
            <a:r>
              <a:rPr lang="en-GB" sz="2400" b="1" baseline="-25000" dirty="0"/>
              <a:t>4</a:t>
            </a:r>
            <a:r>
              <a:rPr lang="en-GB" sz="2400" b="1" dirty="0"/>
              <a:t>(</a:t>
            </a:r>
            <a:r>
              <a:rPr lang="en-GB" sz="2400" b="1" dirty="0" err="1"/>
              <a:t>aq</a:t>
            </a:r>
            <a:r>
              <a:rPr lang="en-GB" sz="2400" b="1" dirty="0"/>
              <a:t>)→ Na</a:t>
            </a:r>
            <a:r>
              <a:rPr lang="en-GB" sz="2400" b="1" baseline="-25000" dirty="0"/>
              <a:t>2</a:t>
            </a:r>
            <a:r>
              <a:rPr lang="en-GB" sz="2400" b="1" dirty="0"/>
              <a:t>S0</a:t>
            </a:r>
            <a:r>
              <a:rPr lang="en-GB" sz="2400" b="1" baseline="-25000" dirty="0"/>
              <a:t>4</a:t>
            </a:r>
            <a:r>
              <a:rPr lang="en-GB" sz="2400" b="1" dirty="0"/>
              <a:t>(</a:t>
            </a:r>
            <a:r>
              <a:rPr lang="en-GB" sz="2400" b="1" dirty="0" err="1"/>
              <a:t>aq</a:t>
            </a:r>
            <a:r>
              <a:rPr lang="en-GB" sz="2400" b="1" dirty="0"/>
              <a:t>) +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/>
              <a:t>H</a:t>
            </a:r>
            <a:r>
              <a:rPr lang="en-GB" sz="2400" b="1" baseline="-25000" dirty="0"/>
              <a:t>2</a:t>
            </a:r>
            <a:r>
              <a:rPr lang="en-GB" sz="2400" b="1" dirty="0"/>
              <a:t>O(l)</a:t>
            </a:r>
            <a:endParaRPr lang="en-GB" sz="2400" dirty="0">
              <a:solidFill>
                <a:srgbClr val="333333"/>
              </a:solidFill>
            </a:endParaRPr>
          </a:p>
          <a:p>
            <a:pPr algn="ctr"/>
            <a:r>
              <a:rPr lang="en-GB" sz="2400" dirty="0">
                <a:solidFill>
                  <a:srgbClr val="333333"/>
                </a:solidFill>
              </a:rPr>
              <a:t>It takes 12.20cm</a:t>
            </a:r>
            <a:r>
              <a:rPr lang="en-GB" sz="2400" baseline="30000" dirty="0">
                <a:solidFill>
                  <a:srgbClr val="333333"/>
                </a:solidFill>
              </a:rPr>
              <a:t>3</a:t>
            </a:r>
            <a:r>
              <a:rPr lang="en-GB" sz="2400" dirty="0">
                <a:solidFill>
                  <a:srgbClr val="333333"/>
                </a:solidFill>
              </a:rPr>
              <a:t> of sulfuric acid to neutralise 24.00cm</a:t>
            </a:r>
            <a:r>
              <a:rPr lang="en-GB" sz="2400" baseline="30000" dirty="0">
                <a:solidFill>
                  <a:srgbClr val="333333"/>
                </a:solidFill>
              </a:rPr>
              <a:t>3 </a:t>
            </a:r>
            <a:r>
              <a:rPr lang="en-GB" sz="2400" dirty="0">
                <a:solidFill>
                  <a:srgbClr val="333333"/>
                </a:solidFill>
              </a:rPr>
              <a:t>of sodium hydroxide solution, which has a concentration of 0.50mol/dm</a:t>
            </a:r>
            <a:r>
              <a:rPr lang="en-GB" sz="2400" baseline="30000" dirty="0">
                <a:solidFill>
                  <a:srgbClr val="333333"/>
                </a:solidFill>
              </a:rPr>
              <a:t>3</a:t>
            </a:r>
            <a:r>
              <a:rPr lang="en-GB" sz="2400" dirty="0">
                <a:solidFill>
                  <a:srgbClr val="333333"/>
                </a:solidFill>
              </a:rPr>
              <a:t>. Calculate the concentration of the sulfuric acid in g/dm</a:t>
            </a:r>
            <a:r>
              <a:rPr lang="en-GB" sz="2400" baseline="30000" dirty="0">
                <a:solidFill>
                  <a:srgbClr val="333333"/>
                </a:solidFill>
              </a:rPr>
              <a:t>3</a:t>
            </a:r>
            <a:endParaRPr lang="en-GB" sz="2400" dirty="0">
              <a:solidFill>
                <a:srgbClr val="333333"/>
              </a:solidFill>
            </a:endParaRPr>
          </a:p>
          <a:p>
            <a:pPr algn="ctr"/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r>
              <a:rPr lang="en-GB" sz="2400" dirty="0"/>
              <a:t>The equation shows that 2 mol of NaOH reacts with 1 mol of H</a:t>
            </a:r>
            <a:r>
              <a:rPr lang="en-GB" sz="2400" baseline="-25000" dirty="0"/>
              <a:t>2</a:t>
            </a:r>
            <a:r>
              <a:rPr lang="en-GB" sz="2400" dirty="0"/>
              <a:t>SO</a:t>
            </a:r>
            <a:r>
              <a:rPr lang="en-GB" sz="2400" baseline="-25000" dirty="0"/>
              <a:t>4</a:t>
            </a:r>
            <a:r>
              <a:rPr lang="en-GB" sz="2400" dirty="0"/>
              <a:t>, so the number of moles in 12.20cm</a:t>
            </a:r>
            <a:r>
              <a:rPr lang="en-GB" sz="2400" baseline="30000" dirty="0"/>
              <a:t>3</a:t>
            </a:r>
            <a:r>
              <a:rPr lang="en-GB" sz="2400" dirty="0"/>
              <a:t> of sulfuric acid is 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i="1" dirty="0"/>
              <a:t>Calculate the concentration of sulfuric acid in </a:t>
            </a:r>
            <a:r>
              <a:rPr lang="en-GB" sz="2400" i="1" dirty="0" err="1"/>
              <a:t>mol</a:t>
            </a:r>
            <a:r>
              <a:rPr lang="en-GB" sz="2400" i="1" dirty="0"/>
              <a:t>/ dm</a:t>
            </a:r>
            <a:r>
              <a:rPr lang="en-GB" sz="2400" i="1" baseline="30000" dirty="0"/>
              <a:t>3</a:t>
            </a:r>
            <a:endParaRPr lang="en-GB" sz="2400" i="1" dirty="0"/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  <a:p>
            <a:pPr algn="ctr"/>
            <a:endParaRPr lang="en-GB" sz="2400" b="1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400" i="1" dirty="0"/>
              <a:t>Calculate the concentration of sulfuric acid in g/ dm</a:t>
            </a:r>
            <a:r>
              <a:rPr lang="en-GB" sz="2400" i="1" baseline="30000" dirty="0"/>
              <a:t>3</a:t>
            </a:r>
            <a:endParaRPr lang="en-GB" sz="2400" i="1" dirty="0"/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</p:spTree>
    <p:extLst>
      <p:ext uri="{BB962C8B-B14F-4D97-AF65-F5344CB8AC3E}">
        <p14:creationId xmlns:p14="http://schemas.microsoft.com/office/powerpoint/2010/main" val="97952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12192000" cy="5462328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latin typeface="+mj-lt"/>
              </a:rPr>
              <a:t>Course Structure: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There is no such thing as “AS” and “A” Level any more. You will do all your formal, external exams at the end of Year 13.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AutoShape 2" descr="https://i.stack.imgur.com/cayb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AutoShape 2" descr="https://upload.wikimedia.org/wikipedia/commons/6/6e/Veil_Nebula_-_NGC69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E561E0-E079-4F00-8687-F3ED50D82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52" t="16299" r="24013" b="13232"/>
          <a:stretch/>
        </p:blipFill>
        <p:spPr>
          <a:xfrm>
            <a:off x="5543327" y="2027627"/>
            <a:ext cx="6636706" cy="483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68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35A4C42-5DD1-6F4E-8063-4E993B2817A9}"/>
                  </a:ext>
                </a:extLst>
              </p:cNvPr>
              <p:cNvSpPr/>
              <p:nvPr/>
            </p:nvSpPr>
            <p:spPr>
              <a:xfrm>
                <a:off x="119336" y="980728"/>
                <a:ext cx="11881320" cy="513986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GB" sz="2400" b="1" dirty="0"/>
                  <a:t>NaOH(</a:t>
                </a:r>
                <a:r>
                  <a:rPr lang="en-GB" sz="2400" b="1" dirty="0" err="1"/>
                  <a:t>aq</a:t>
                </a:r>
                <a:r>
                  <a:rPr lang="en-GB" sz="2400" b="1" dirty="0"/>
                  <a:t>) + H</a:t>
                </a:r>
                <a:r>
                  <a:rPr lang="en-GB" sz="2400" b="1" baseline="-25000" dirty="0"/>
                  <a:t>2</a:t>
                </a:r>
                <a:r>
                  <a:rPr lang="en-GB" sz="2400" b="1" dirty="0"/>
                  <a:t>SO</a:t>
                </a:r>
                <a:r>
                  <a:rPr lang="en-GB" sz="2400" b="1" baseline="-25000" dirty="0"/>
                  <a:t>4</a:t>
                </a:r>
                <a:r>
                  <a:rPr lang="en-GB" sz="2400" b="1" dirty="0"/>
                  <a:t>(</a:t>
                </a:r>
                <a:r>
                  <a:rPr lang="en-GB" sz="2400" b="1" dirty="0" err="1"/>
                  <a:t>aq</a:t>
                </a:r>
                <a:r>
                  <a:rPr lang="en-GB" sz="2400" b="1" dirty="0"/>
                  <a:t>)→ Na</a:t>
                </a:r>
                <a:r>
                  <a:rPr lang="en-GB" sz="2400" b="1" baseline="-25000" dirty="0"/>
                  <a:t>2</a:t>
                </a:r>
                <a:r>
                  <a:rPr lang="en-GB" sz="2400" b="1" dirty="0"/>
                  <a:t>S0</a:t>
                </a:r>
                <a:r>
                  <a:rPr lang="en-GB" sz="2400" b="1" baseline="-25000" dirty="0"/>
                  <a:t>4</a:t>
                </a:r>
                <a:r>
                  <a:rPr lang="en-GB" sz="2400" b="1" dirty="0"/>
                  <a:t>(</a:t>
                </a:r>
                <a:r>
                  <a:rPr lang="en-GB" sz="2400" b="1" dirty="0" err="1"/>
                  <a:t>aq</a:t>
                </a:r>
                <a:r>
                  <a:rPr lang="en-GB" sz="2400" b="1" dirty="0"/>
                  <a:t>) + 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GB" sz="2400" b="1" dirty="0"/>
                  <a:t>H</a:t>
                </a:r>
                <a:r>
                  <a:rPr lang="en-GB" sz="2400" b="1" baseline="-25000" dirty="0"/>
                  <a:t>2</a:t>
                </a:r>
                <a:r>
                  <a:rPr lang="en-GB" sz="2400" b="1" dirty="0"/>
                  <a:t>O(l)</a:t>
                </a:r>
                <a:endParaRPr lang="en-GB" sz="2400" dirty="0">
                  <a:solidFill>
                    <a:srgbClr val="333333"/>
                  </a:solidFill>
                </a:endParaRPr>
              </a:p>
              <a:p>
                <a:pPr algn="ctr"/>
                <a:r>
                  <a:rPr lang="en-GB" sz="2400" dirty="0">
                    <a:solidFill>
                      <a:srgbClr val="333333"/>
                    </a:solidFill>
                  </a:rPr>
                  <a:t>It takes 12.20cm</a:t>
                </a:r>
                <a:r>
                  <a:rPr lang="en-GB" sz="2400" baseline="30000" dirty="0">
                    <a:solidFill>
                      <a:srgbClr val="333333"/>
                    </a:solidFill>
                  </a:rPr>
                  <a:t>3</a:t>
                </a:r>
                <a:r>
                  <a:rPr lang="en-GB" sz="2400" dirty="0">
                    <a:solidFill>
                      <a:srgbClr val="333333"/>
                    </a:solidFill>
                  </a:rPr>
                  <a:t> of sulfuric acid to neutralise 24.00cm</a:t>
                </a:r>
                <a:r>
                  <a:rPr lang="en-GB" sz="2400" baseline="30000" dirty="0">
                    <a:solidFill>
                      <a:srgbClr val="333333"/>
                    </a:solidFill>
                  </a:rPr>
                  <a:t>3 </a:t>
                </a:r>
                <a:r>
                  <a:rPr lang="en-GB" sz="2400" dirty="0">
                    <a:solidFill>
                      <a:srgbClr val="333333"/>
                    </a:solidFill>
                  </a:rPr>
                  <a:t>of sodium hydroxide solution, which has a concentration of 0.50mol/dm</a:t>
                </a:r>
                <a:r>
                  <a:rPr lang="en-GB" sz="2400" baseline="30000" dirty="0">
                    <a:solidFill>
                      <a:srgbClr val="333333"/>
                    </a:solidFill>
                  </a:rPr>
                  <a:t>3</a:t>
                </a:r>
                <a:r>
                  <a:rPr lang="en-GB" sz="2400" dirty="0">
                    <a:solidFill>
                      <a:srgbClr val="333333"/>
                    </a:solidFill>
                  </a:rPr>
                  <a:t>. Calculate the concentration of the sulfuric acid in g/dm</a:t>
                </a:r>
                <a:r>
                  <a:rPr lang="en-GB" sz="2400" baseline="30000" dirty="0">
                    <a:solidFill>
                      <a:srgbClr val="333333"/>
                    </a:solidFill>
                  </a:rPr>
                  <a:t>3</a:t>
                </a:r>
                <a:endParaRPr lang="en-GB" sz="2400" dirty="0">
                  <a:solidFill>
                    <a:srgbClr val="333333"/>
                  </a:solidFill>
                </a:endParaRPr>
              </a:p>
              <a:p>
                <a:pPr algn="ctr"/>
                <a:endParaRPr lang="en-GB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0.5 </a:t>
                </a:r>
                <a:r>
                  <a:rPr lang="en-GB" sz="24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mol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/dm</a:t>
                </a:r>
                <a:r>
                  <a:rPr lang="en-GB" sz="2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 x (24/1000) dm</a:t>
                </a:r>
                <a:r>
                  <a:rPr lang="en-GB" sz="2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 = 0.012 </a:t>
                </a:r>
                <a:r>
                  <a:rPr lang="en-GB" sz="24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mol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 of </a:t>
                </a:r>
                <a:r>
                  <a:rPr lang="en-GB" sz="24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NaOH</a:t>
                </a:r>
                <a:endParaRPr lang="en-GB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GB" sz="2400" dirty="0"/>
                  <a:t>The equation shows that 2 mol of NaOH reacts with 1 mol of H</a:t>
                </a:r>
                <a:r>
                  <a:rPr lang="en-GB" sz="2400" baseline="-25000" dirty="0"/>
                  <a:t>2</a:t>
                </a:r>
                <a:r>
                  <a:rPr lang="en-GB" sz="2400" dirty="0"/>
                  <a:t>SO</a:t>
                </a:r>
                <a:r>
                  <a:rPr lang="en-GB" sz="2400" baseline="-25000" dirty="0"/>
                  <a:t>4</a:t>
                </a:r>
                <a:r>
                  <a:rPr lang="en-GB" sz="2400" dirty="0"/>
                  <a:t>, so the number of moles in 12.20cm</a:t>
                </a:r>
                <a:r>
                  <a:rPr lang="en-GB" sz="2400" baseline="30000" dirty="0"/>
                  <a:t>3</a:t>
                </a:r>
                <a:r>
                  <a:rPr lang="en-GB" sz="2400" dirty="0"/>
                  <a:t> of sulfuric acid is 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(0.012/2) = 0.006 mol of sulfuric acid</a:t>
                </a:r>
              </a:p>
              <a:p>
                <a:pPr algn="ctr"/>
                <a:endParaRPr lang="en-GB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GB" sz="2400" i="1" dirty="0"/>
                  <a:t>Calculate the concentration of sulfuric acid in </a:t>
                </a:r>
                <a:r>
                  <a:rPr lang="en-GB" sz="2400" i="1" dirty="0" err="1"/>
                  <a:t>mol</a:t>
                </a:r>
                <a:r>
                  <a:rPr lang="en-GB" sz="2400" i="1" dirty="0"/>
                  <a:t>/ dm</a:t>
                </a:r>
                <a:r>
                  <a:rPr lang="en-GB" sz="2400" i="1" baseline="30000" dirty="0"/>
                  <a:t>3</a:t>
                </a:r>
                <a:endParaRPr lang="en-GB" sz="2400" i="1" dirty="0"/>
              </a:p>
              <a:p>
                <a:pPr algn="ctr"/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0.006 </a:t>
                </a:r>
                <a:r>
                  <a:rPr lang="en-GB" sz="24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mol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 (12.2/1000) dm</a:t>
                </a:r>
                <a:r>
                  <a:rPr lang="en-GB" sz="2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3 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=0.49mol/dm</a:t>
                </a:r>
                <a:r>
                  <a:rPr lang="en-GB" sz="2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</a:p>
              <a:p>
                <a:pPr algn="ctr"/>
                <a:endParaRPr lang="en-GB" sz="2400" b="1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GB" sz="2400" i="1" dirty="0"/>
                  <a:t>Calculate the concentration of sulfuric acid in g/ dm</a:t>
                </a:r>
                <a:r>
                  <a:rPr lang="en-GB" sz="2400" i="1" baseline="30000" dirty="0"/>
                  <a:t>3</a:t>
                </a:r>
                <a:endParaRPr lang="en-GB" sz="2400" i="1" dirty="0"/>
              </a:p>
              <a:p>
                <a:pPr algn="ctr"/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H</a:t>
                </a:r>
                <a:r>
                  <a:rPr lang="en-GB" sz="24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SO</a:t>
                </a:r>
                <a:r>
                  <a:rPr lang="en-GB" sz="24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4 </a:t>
                </a:r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= (2x1) + 32 + (4x16) = 98g</a:t>
                </a:r>
              </a:p>
              <a:p>
                <a:pPr algn="ctr"/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0.49 x 98g = 48.2g/dm</a:t>
                </a:r>
                <a:r>
                  <a:rPr lang="en-GB" sz="2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endParaRPr lang="en-GB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35A4C42-5DD1-6F4E-8063-4E993B281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36" y="980728"/>
                <a:ext cx="11881320" cy="5139869"/>
              </a:xfrm>
              <a:prstGeom prst="rect">
                <a:avLst/>
              </a:prstGeom>
              <a:blipFill>
                <a:blip r:embed="rId3"/>
                <a:stretch>
                  <a:fillRect l="-615" t="-828" r="-1128" b="-1657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0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6321" y="764704"/>
                <a:ext cx="12025336" cy="649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u="sng" dirty="0">
                    <a:solidFill>
                      <a:schemeClr val="accent6">
                        <a:lumMod val="75000"/>
                      </a:schemeClr>
                    </a:solidFill>
                  </a:rPr>
                  <a:t>Calculating uncertainty in a burette</a:t>
                </a:r>
              </a:p>
              <a:p>
                <a:pPr algn="ctr"/>
                <a:endParaRPr lang="en-US" sz="2400" b="1" u="sng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2400" b="1" dirty="0"/>
                  <a:t>Uncertainty</a:t>
                </a:r>
                <a:r>
                  <a:rPr lang="en-US" sz="2400" dirty="0"/>
                  <a:t> is an </a:t>
                </a:r>
                <a:r>
                  <a:rPr lang="en-US" sz="2400" b="1" dirty="0"/>
                  <a:t>estimate</a:t>
                </a:r>
                <a:r>
                  <a:rPr lang="en-US" sz="2400" dirty="0"/>
                  <a:t> attached to a measurement which </a:t>
                </a:r>
                <a:r>
                  <a:rPr lang="en-US" sz="2400" dirty="0" err="1"/>
                  <a:t>characterises</a:t>
                </a:r>
                <a:r>
                  <a:rPr lang="en-US" sz="2400" dirty="0"/>
                  <a:t> the </a:t>
                </a:r>
                <a:r>
                  <a:rPr lang="en-US" sz="2400" b="1" dirty="0"/>
                  <a:t>range of values </a:t>
                </a:r>
                <a:r>
                  <a:rPr lang="en-US" sz="2400" dirty="0"/>
                  <a:t>within which the true value lies e.g. 44.0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charset="0"/>
                        <a:ea typeface="Cambria Math" panose="02040503050406030204" pitchFamily="18" charset="0"/>
                      </a:rPr>
                      <m:t>0.4</m:t>
                    </m:r>
                  </m:oMath>
                </a14:m>
                <a:endParaRPr lang="en-US" sz="2400" dirty="0"/>
              </a:p>
              <a:p>
                <a:pPr algn="ctr"/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GB" sz="2400" dirty="0"/>
                  <a:t>For a burette:</a:t>
                </a:r>
              </a:p>
              <a:p>
                <a:endParaRPr lang="en-GB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Graduated in division every 0.1 cm</a:t>
                </a:r>
                <a:r>
                  <a:rPr lang="en-GB" sz="2400" baseline="30000" dirty="0"/>
                  <a:t>3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400" baseline="30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Maximum error is half a division i.e.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GB" sz="2400" dirty="0"/>
                  <a:t> 0.05 cm</a:t>
                </a:r>
                <a:r>
                  <a:rPr lang="en-GB" sz="2400" baseline="30000" dirty="0"/>
                  <a:t>3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400" baseline="30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Burettes are read twice, so the overall maximum error is 2 x 0.05 =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1" dirty="0"/>
                  <a:t>0.1 cm</a:t>
                </a:r>
                <a:r>
                  <a:rPr lang="en-GB" sz="2400" b="1" baseline="30000" dirty="0"/>
                  <a:t>3</a:t>
                </a:r>
              </a:p>
              <a:p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en-GB" sz="2400" dirty="0">
                  <a:sym typeface="Wingdings" panose="05000000000000000000" pitchFamily="2" charset="2"/>
                </a:endParaRPr>
              </a:p>
              <a:p>
                <a:endParaRPr lang="en-GB" sz="2400" dirty="0">
                  <a:sym typeface="Wingdings" panose="05000000000000000000" pitchFamily="2" charset="2"/>
                </a:endParaRPr>
              </a:p>
              <a:p>
                <a:endParaRPr lang="en-GB" sz="2400" dirty="0">
                  <a:sym typeface="Wingdings" panose="05000000000000000000" pitchFamily="2" charset="2"/>
                </a:endParaRPr>
              </a:p>
              <a:p>
                <a:endParaRPr lang="en-GB" sz="2400" dirty="0">
                  <a:sym typeface="Wingdings" panose="05000000000000000000" pitchFamily="2" charset="2"/>
                </a:endParaRP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21" y="764704"/>
                <a:ext cx="12025336" cy="6494085"/>
              </a:xfrm>
              <a:prstGeom prst="rect">
                <a:avLst/>
              </a:prstGeom>
              <a:blipFill>
                <a:blip r:embed="rId2"/>
                <a:stretch>
                  <a:fillRect l="-738" t="-781" r="-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12192000" cy="5462328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latin typeface="+mj-lt"/>
              </a:rPr>
              <a:t>Using these resources: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Download the workbook. You can use this to complete the tasks set!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	</a:t>
            </a:r>
            <a:r>
              <a:rPr lang="en-GB" i="1" dirty="0">
                <a:solidFill>
                  <a:schemeClr val="tx1"/>
                </a:solidFill>
                <a:latin typeface="+mj-lt"/>
              </a:rPr>
              <a:t>It is up to you if you print it and hand write your answers, use it as a structure 	for written notes, or complete it on the computer.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  <a:latin typeface="+mj-lt"/>
              </a:rPr>
              <a:t>The work book is split into three sections. 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  <a:latin typeface="+mj-lt"/>
              </a:rPr>
              <a:t>Each matches with one of three power points.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  <a:latin typeface="+mj-lt"/>
              </a:rPr>
              <a:t>Work through each power point and complete the work book as you go through!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AutoShape 2" descr="https://i.stack.imgur.com/cayb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AutoShape 2" descr="https://upload.wikimedia.org/wikipedia/commons/6/6e/Veil_Nebula_-_NGC69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2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12192000" cy="5462328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latin typeface="+mj-lt"/>
              </a:rPr>
              <a:t>Using these resources: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I have made two copies of some slides.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If you look at the first slide and think “WHHAAAAT!?”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Go to the second slide, there will be an orange Hint Box there, with questions or video links to provide additional support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AutoShape 2" descr="https://i.stack.imgur.com/cayb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AutoShape 2" descr="https://upload.wikimedia.org/wikipedia/commons/6/6e/Veil_Nebula_-_NGC69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82D455-F46E-485D-8DC3-EEE954793278}"/>
              </a:ext>
            </a:extLst>
          </p:cNvPr>
          <p:cNvSpPr/>
          <p:nvPr/>
        </p:nvSpPr>
        <p:spPr>
          <a:xfrm>
            <a:off x="4711088" y="4077072"/>
            <a:ext cx="2769824" cy="18722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Hint:</a:t>
            </a:r>
          </a:p>
          <a:p>
            <a:pPr algn="ctr"/>
            <a:r>
              <a:rPr lang="en-GB" dirty="0"/>
              <a:t>Always be proactive, use the internet to find answers to questions. Don’t accept being confused and not knowing!</a:t>
            </a:r>
          </a:p>
        </p:txBody>
      </p:sp>
    </p:spTree>
    <p:extLst>
      <p:ext uri="{BB962C8B-B14F-4D97-AF65-F5344CB8AC3E}">
        <p14:creationId xmlns:p14="http://schemas.microsoft.com/office/powerpoint/2010/main" val="200684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12192000" cy="5462328"/>
          </a:xfrm>
          <a:solidFill>
            <a:srgbClr val="FFFFF5">
              <a:alpha val="89804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latin typeface="+mj-lt"/>
              </a:rPr>
              <a:t>Using these resources: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i="1" u="sng" dirty="0">
                <a:solidFill>
                  <a:srgbClr val="FF0000"/>
                </a:solidFill>
                <a:latin typeface="+mj-lt"/>
              </a:rPr>
              <a:t>REFLECT WHEN YOU ARE FINISHED: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Do you know what you want to do at university already?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	If you do, great – you might know already that you need Chemistry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	If you do not, not to worry but consider: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			Is this content </a:t>
            </a:r>
            <a:r>
              <a:rPr lang="en-GB" dirty="0">
                <a:solidFill>
                  <a:srgbClr val="FF0000"/>
                </a:solidFill>
                <a:latin typeface="+mj-lt"/>
              </a:rPr>
              <a:t>interesting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			As the content gets </a:t>
            </a:r>
            <a:r>
              <a:rPr lang="en-GB" dirty="0">
                <a:solidFill>
                  <a:srgbClr val="FF0000"/>
                </a:solidFill>
                <a:latin typeface="+mj-lt"/>
              </a:rPr>
              <a:t>harder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, will you still feel happy you chose it?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+mj-lt"/>
              </a:rPr>
              <a:t>			Does the </a:t>
            </a:r>
            <a:r>
              <a:rPr lang="en-GB" dirty="0">
                <a:solidFill>
                  <a:srgbClr val="FF0000"/>
                </a:solidFill>
                <a:latin typeface="+mj-lt"/>
              </a:rPr>
              <a:t>maths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 bother you?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AutoShape 2" descr="https://i.stack.imgur.com/cayb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AutoShape 2" descr="https://upload.wikimedia.org/wikipedia/commons/6/6e/Veil_Nebula_-_NGC6960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4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6"/>
          <p:cNvPicPr preferRelativeResize="0"/>
          <p:nvPr/>
        </p:nvPicPr>
        <p:blipFill rotWithShape="1">
          <a:blip r:embed="rId3">
            <a:alphaModFix/>
          </a:blip>
          <a:srcRect t="50000"/>
          <a:stretch/>
        </p:blipFill>
        <p:spPr>
          <a:xfrm>
            <a:off x="2261648" y="1096565"/>
            <a:ext cx="7149126" cy="27475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/>
          <p:nvPr/>
        </p:nvSpPr>
        <p:spPr>
          <a:xfrm>
            <a:off x="367775" y="4056400"/>
            <a:ext cx="11368800" cy="7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/>
              <a:t>Presentation 1: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/>
              <a:t>Essential Knowledge </a:t>
            </a:r>
            <a:endParaRPr sz="4800"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/>
              <a:t>for A Level Chemistry 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360827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/>
        </p:nvSpPr>
        <p:spPr>
          <a:xfrm>
            <a:off x="335325" y="984350"/>
            <a:ext cx="6544200" cy="52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/>
              <a:t>A Level Chemistry builds on your GCSE knowledge.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/>
              <a:t>Everyone</a:t>
            </a:r>
            <a:r>
              <a:rPr lang="en-GB" sz="2400" dirty="0"/>
              <a:t> finds the A Level Chemistry course difficult, but it is incredibly rewarding so stick at it!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/>
              <a:t>This lesson summarises some of the key concepts from GCSE Chemistry which will help form the foundation of your study of the advanced material in A-Level.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3">
            <a:alphaModFix/>
          </a:blip>
          <a:srcRect t="50000"/>
          <a:stretch/>
        </p:blipFill>
        <p:spPr>
          <a:xfrm>
            <a:off x="7745375" y="2853400"/>
            <a:ext cx="3481825" cy="1338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14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36" y="692696"/>
            <a:ext cx="120253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Relative atomic mass (</a:t>
            </a:r>
            <a:r>
              <a:rPr lang="en-US" sz="2400" b="1" i="1" u="sng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400" b="1" u="sng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US" sz="2400" dirty="0"/>
              <a:t>The weighted average of the masses of its isotopes relative to 1/12 of the mass of a carbon-12 atom. </a:t>
            </a:r>
            <a:r>
              <a:rPr lang="en-GB" sz="2400" dirty="0"/>
              <a:t>The relative atomic masses can be found in the periodic table</a:t>
            </a:r>
            <a:endParaRPr lang="en-US" sz="2400" dirty="0"/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Relative molecular mass (</a:t>
            </a:r>
            <a:r>
              <a:rPr lang="en-US" sz="2400" b="1" i="1" u="sng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400" b="1" u="sng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2400" dirty="0"/>
              <a:t>The </a:t>
            </a:r>
            <a:r>
              <a:rPr lang="en-GB" sz="2400" b="1" dirty="0"/>
              <a:t>sum</a:t>
            </a:r>
            <a:r>
              <a:rPr lang="en-GB" sz="2400" dirty="0"/>
              <a:t> of the </a:t>
            </a:r>
            <a:r>
              <a:rPr lang="en-GB" sz="2400" b="1" dirty="0"/>
              <a:t>relative atomic masses </a:t>
            </a:r>
            <a:r>
              <a:rPr lang="en-GB" sz="2400" dirty="0"/>
              <a:t>of the atoms in the numbers shown in the </a:t>
            </a:r>
            <a:r>
              <a:rPr lang="en-GB" sz="2400" b="1" dirty="0"/>
              <a:t>formula</a:t>
            </a:r>
            <a:r>
              <a:rPr lang="en-GB" sz="2400" dirty="0"/>
              <a:t>.</a:t>
            </a:r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endParaRPr lang="en-GB" sz="2400" dirty="0"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In a balanced chemical equation, the </a:t>
            </a:r>
            <a:r>
              <a:rPr lang="en-GB" sz="2400" b="1" dirty="0">
                <a:sym typeface="Wingdings" panose="05000000000000000000" pitchFamily="2" charset="2"/>
              </a:rPr>
              <a:t>sum</a:t>
            </a:r>
            <a:r>
              <a:rPr lang="en-GB" sz="2400" dirty="0">
                <a:sym typeface="Wingdings" panose="05000000000000000000" pitchFamily="2" charset="2"/>
              </a:rPr>
              <a:t> of the relative formula masses of the</a:t>
            </a:r>
            <a:r>
              <a:rPr lang="en-GB" sz="2400" b="1" dirty="0">
                <a:sym typeface="Wingdings" panose="05000000000000000000" pitchFamily="2" charset="2"/>
              </a:rPr>
              <a:t> reactants equals</a:t>
            </a:r>
            <a:r>
              <a:rPr lang="en-GB" sz="2400" dirty="0">
                <a:sym typeface="Wingdings" panose="05000000000000000000" pitchFamily="2" charset="2"/>
              </a:rPr>
              <a:t> the </a:t>
            </a:r>
            <a:r>
              <a:rPr lang="en-GB" sz="2400" b="1" dirty="0">
                <a:sym typeface="Wingdings" panose="05000000000000000000" pitchFamily="2" charset="2"/>
              </a:rPr>
              <a:t>sum</a:t>
            </a:r>
            <a:r>
              <a:rPr lang="en-GB" sz="2400" dirty="0">
                <a:sym typeface="Wingdings" panose="05000000000000000000" pitchFamily="2" charset="2"/>
              </a:rPr>
              <a:t> of the relative formula masses of the </a:t>
            </a:r>
            <a:r>
              <a:rPr lang="en-GB" sz="2400" b="1" dirty="0">
                <a:sym typeface="Wingdings" panose="05000000000000000000" pitchFamily="2" charset="2"/>
              </a:rPr>
              <a:t>products</a:t>
            </a:r>
            <a:r>
              <a:rPr lang="en-GB" sz="2400" dirty="0">
                <a:sym typeface="Wingdings" panose="05000000000000000000" pitchFamily="2" charset="2"/>
              </a:rPr>
              <a:t>.</a:t>
            </a: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For example: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		      2</a:t>
            </a:r>
            <a:r>
              <a:rPr lang="en-GB" sz="2400" b="1" dirty="0"/>
              <a:t>Mg + O</a:t>
            </a:r>
            <a:r>
              <a:rPr lang="en-GB" sz="2400" b="1" baseline="-25000" dirty="0"/>
              <a:t>2</a:t>
            </a:r>
            <a:r>
              <a:rPr lang="en-GB" sz="2400" b="1" dirty="0"/>
              <a:t> </a:t>
            </a:r>
            <a:r>
              <a:rPr lang="en-GB" sz="2400" b="1" dirty="0"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MgO</a:t>
            </a:r>
          </a:p>
          <a:p>
            <a:pPr algn="ctr"/>
            <a:r>
              <a:rPr lang="en-GB" sz="2400" dirty="0"/>
              <a:t>                                             (2x24) + (2x16) </a:t>
            </a:r>
            <a:r>
              <a:rPr lang="en-GB" sz="2400" dirty="0">
                <a:sym typeface="Wingdings" panose="05000000000000000000" pitchFamily="2" charset="2"/>
              </a:rPr>
              <a:t> 2 x (24+16)</a:t>
            </a:r>
          </a:p>
          <a:p>
            <a:pPr algn="ctr"/>
            <a:r>
              <a:rPr lang="en-GB" sz="2400" dirty="0">
                <a:sym typeface="Wingdings" panose="05000000000000000000" pitchFamily="2" charset="2"/>
              </a:rPr>
              <a:t>                                                                    80  80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8D209-4131-4DBD-A539-93B67BA2DC3D}"/>
              </a:ext>
            </a:extLst>
          </p:cNvPr>
          <p:cNvSpPr/>
          <p:nvPr/>
        </p:nvSpPr>
        <p:spPr>
          <a:xfrm>
            <a:off x="1559496" y="2932787"/>
            <a:ext cx="3898431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H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GB" sz="2400" i="1" dirty="0">
                <a:solidFill>
                  <a:schemeClr val="tx1"/>
                </a:solidFill>
              </a:rPr>
              <a:t>(2 x H + 1 x S + 4 x O)</a:t>
            </a:r>
          </a:p>
          <a:p>
            <a:pPr algn="ctr"/>
            <a:r>
              <a:rPr lang="en-GB" sz="2400" dirty="0" err="1">
                <a:solidFill>
                  <a:schemeClr val="tx1"/>
                </a:solidFill>
              </a:rPr>
              <a:t>A</a:t>
            </a:r>
            <a:r>
              <a:rPr lang="en-GB" sz="2400" baseline="-25000" dirty="0" err="1">
                <a:solidFill>
                  <a:schemeClr val="tx1"/>
                </a:solidFill>
              </a:rPr>
              <a:t>r</a:t>
            </a:r>
            <a:r>
              <a:rPr lang="en-GB" sz="2400" dirty="0">
                <a:solidFill>
                  <a:schemeClr val="tx1"/>
                </a:solidFill>
              </a:rPr>
              <a:t>:  H (1)  S (32)   O (16)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A26A80-7528-4C46-A72F-9CE608930777}"/>
              </a:ext>
            </a:extLst>
          </p:cNvPr>
          <p:cNvSpPr/>
          <p:nvPr/>
        </p:nvSpPr>
        <p:spPr>
          <a:xfrm>
            <a:off x="6023992" y="2932787"/>
            <a:ext cx="4824536" cy="15945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Al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(SO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  <a:r>
              <a:rPr lang="en-GB" sz="2400" b="1" dirty="0">
                <a:solidFill>
                  <a:schemeClr val="tx1"/>
                </a:solidFill>
              </a:rPr>
              <a:t>)</a:t>
            </a:r>
            <a:r>
              <a:rPr lang="en-GB" sz="2400" b="1" baseline="-25000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GB" sz="2400" i="1" dirty="0">
                <a:solidFill>
                  <a:schemeClr val="tx1"/>
                </a:solidFill>
              </a:rPr>
              <a:t>(2 x Al + 3 x S + 12 x O)</a:t>
            </a:r>
          </a:p>
          <a:p>
            <a:pPr algn="ctr"/>
            <a:r>
              <a:rPr lang="en-GB" sz="2400" dirty="0" err="1">
                <a:solidFill>
                  <a:schemeClr val="tx1"/>
                </a:solidFill>
              </a:rPr>
              <a:t>A</a:t>
            </a:r>
            <a:r>
              <a:rPr lang="en-GB" sz="2400" baseline="-25000" dirty="0" err="1">
                <a:solidFill>
                  <a:schemeClr val="tx1"/>
                </a:solidFill>
              </a:rPr>
              <a:t>r</a:t>
            </a:r>
            <a:r>
              <a:rPr lang="en-GB" sz="2400" dirty="0">
                <a:solidFill>
                  <a:schemeClr val="tx1"/>
                </a:solidFill>
              </a:rPr>
              <a:t>:  Al (27)  S (32) O (16)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</a:rPr>
              <a:t>WORK OUT THE ANSWER!</a:t>
            </a:r>
          </a:p>
        </p:txBody>
      </p:sp>
    </p:spTree>
    <p:extLst>
      <p:ext uri="{BB962C8B-B14F-4D97-AF65-F5344CB8AC3E}">
        <p14:creationId xmlns:p14="http://schemas.microsoft.com/office/powerpoint/2010/main" val="663409579"/>
      </p:ext>
    </p:extLst>
  </p:cSld>
  <p:clrMapOvr>
    <a:masterClrMapping/>
  </p:clrMapOvr>
</p:sld>
</file>

<file path=ppt/theme/theme1.xml><?xml version="1.0" encoding="utf-8"?>
<a:theme xmlns:a="http://schemas.openxmlformats.org/drawingml/2006/main" name="PiXL template presentation widescreen 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8A77E1AD-F4C1-47C0-9DA9-B9074AEA7072}" vid="{B71914E6-87C7-4175-B29E-579CA76CD9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PiXL PowerPoint Science  (1)</Template>
  <TotalTime>10632</TotalTime>
  <Words>4216</Words>
  <Application>Microsoft Office PowerPoint</Application>
  <PresentationFormat>Widescreen</PresentationFormat>
  <Paragraphs>532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PiXL template presentation widescreen 1</vt:lpstr>
      <vt:lpstr>Custom Design</vt:lpstr>
      <vt:lpstr>1_Custom Design</vt:lpstr>
      <vt:lpstr>Y11 Thinking about A Level Chemistry!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Now</dc:title>
  <dc:creator>Amanda Fleck</dc:creator>
  <cp:lastModifiedBy>elizabeth buchanan</cp:lastModifiedBy>
  <cp:revision>127</cp:revision>
  <cp:lastPrinted>2016-06-23T20:03:07Z</cp:lastPrinted>
  <dcterms:created xsi:type="dcterms:W3CDTF">2016-06-20T08:20:52Z</dcterms:created>
  <dcterms:modified xsi:type="dcterms:W3CDTF">2020-06-24T14:16:40Z</dcterms:modified>
</cp:coreProperties>
</file>