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870" r:id="rId2"/>
    <p:sldMasterId id="2147483882" r:id="rId3"/>
  </p:sldMasterIdLst>
  <p:notesMasterIdLst>
    <p:notesMasterId r:id="rId17"/>
  </p:notesMasterIdLst>
  <p:handoutMasterIdLst>
    <p:handoutMasterId r:id="rId18"/>
  </p:handoutMasterIdLst>
  <p:sldIdLst>
    <p:sldId id="268" r:id="rId4"/>
    <p:sldId id="555" r:id="rId5"/>
    <p:sldId id="544" r:id="rId6"/>
    <p:sldId id="535" r:id="rId7"/>
    <p:sldId id="546" r:id="rId8"/>
    <p:sldId id="548" r:id="rId9"/>
    <p:sldId id="553" r:id="rId10"/>
    <p:sldId id="552" r:id="rId11"/>
    <p:sldId id="554" r:id="rId12"/>
    <p:sldId id="550" r:id="rId13"/>
    <p:sldId id="547" r:id="rId14"/>
    <p:sldId id="551" r:id="rId15"/>
    <p:sldId id="549" r:id="rId1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Collins" initials="KC" lastIdx="2" clrIdx="0">
    <p:extLst>
      <p:ext uri="{19B8F6BF-5375-455C-9EA6-DF929625EA0E}">
        <p15:presenceInfo xmlns:p15="http://schemas.microsoft.com/office/powerpoint/2012/main" userId="6370e7ac12b07b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6761E"/>
    <a:srgbClr val="E46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63904" autoAdjust="0"/>
  </p:normalViewPr>
  <p:slideViewPr>
    <p:cSldViewPr>
      <p:cViewPr varScale="1">
        <p:scale>
          <a:sx n="46" d="100"/>
          <a:sy n="46" d="100"/>
        </p:scale>
        <p:origin x="1452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028DB-78DC-F744-887D-9DA6C5486603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A7B35-F01C-F04C-A0D6-4B63C082F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3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42703-0FB3-412A-AC62-2A6DEFEDA8A6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FE9F-9F62-4475-8AA8-D2EDB4FDFA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1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f8bd91d24_0_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g3f8bd91d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710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557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83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25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59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82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40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637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30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676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84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11B2-23A9-43C9-B8D0-7C371C121202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FC25-86F0-433F-9448-CA7469E87F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88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0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3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6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3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1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7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08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5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11B2-23A9-43C9-B8D0-7C371C121202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FC25-86F0-433F-9448-CA7469E87F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235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42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3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1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05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81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33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928" y="1638733"/>
            <a:ext cx="11774424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11B2-23A9-43C9-B8D0-7C371C121202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FC25-86F0-433F-9448-CA7469E87F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10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3400" y="727074"/>
            <a:ext cx="3825240" cy="54498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" y="727074"/>
            <a:ext cx="7734300" cy="544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11B2-23A9-43C9-B8D0-7C371C121202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FC25-86F0-433F-9448-CA7469E87F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04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0EE8-38F9-AA43-9A1E-DDB7AA53D08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E6BE-E385-7045-A891-EC4718FC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3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0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0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4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8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544" y="768791"/>
            <a:ext cx="11753088" cy="758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928" y="1638733"/>
            <a:ext cx="117287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11B2-23A9-43C9-B8D0-7C371C121202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4FC25-86F0-433F-9448-CA7469E87FE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51" y="16872"/>
            <a:ext cx="1373014" cy="1020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" y="16872"/>
            <a:ext cx="3373484" cy="8315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61057"/>
            <a:ext cx="12192000" cy="2264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5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8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8542E-BB15-654C-84E0-0AEE97E83F6B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23FE6-137A-0F46-BB13-7BA6D2D92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9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DF87-E0BC-0541-9154-2593744AD1ED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56A2-E858-3A43-B4A0-C8D888B9B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3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740" y="192026"/>
            <a:ext cx="8732520" cy="740003"/>
          </a:xfrm>
          <a:solidFill>
            <a:srgbClr val="FFFFF5">
              <a:alpha val="89804"/>
            </a:srgb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4800" dirty="0"/>
              <a:t>Y11 Thinking about A Level Biology!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3427"/>
            <a:ext cx="12192000" cy="5629126"/>
          </a:xfrm>
          <a:solidFill>
            <a:srgbClr val="FFFFF5">
              <a:alpha val="89804"/>
            </a:srgb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latin typeface="+mj-lt"/>
              </a:rPr>
              <a:t>Welcome to presentation 2!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i="1" u="sng" dirty="0">
                <a:latin typeface="+mj-lt"/>
              </a:rPr>
              <a:t>What to expect from these resources: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+mj-lt"/>
              </a:rPr>
              <a:t>A </a:t>
            </a:r>
            <a:r>
              <a:rPr lang="en-GB" b="1" dirty="0">
                <a:solidFill>
                  <a:srgbClr val="0070C0"/>
                </a:solidFill>
                <a:latin typeface="+mj-lt"/>
              </a:rPr>
              <a:t>taste</a:t>
            </a:r>
            <a:r>
              <a:rPr lang="en-GB" dirty="0">
                <a:latin typeface="+mj-lt"/>
              </a:rPr>
              <a:t> of what the content will look like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+mj-lt"/>
              </a:rPr>
              <a:t>Clear </a:t>
            </a:r>
            <a:r>
              <a:rPr lang="en-GB" b="1" dirty="0">
                <a:solidFill>
                  <a:srgbClr val="0070C0"/>
                </a:solidFill>
                <a:latin typeface="+mj-lt"/>
              </a:rPr>
              <a:t>structure</a:t>
            </a:r>
            <a:r>
              <a:rPr lang="en-GB" dirty="0">
                <a:latin typeface="+mj-lt"/>
              </a:rPr>
              <a:t> to prepare for learning next year and help you “Bridge the Gap” from GCSE to A Level!</a:t>
            </a:r>
          </a:p>
        </p:txBody>
      </p:sp>
      <p:graphicFrame>
        <p:nvGraphicFramePr>
          <p:cNvPr id="8" name="Group 41"/>
          <p:cNvGraphicFramePr>
            <a:graphicFrameLocks noGrp="1"/>
          </p:cNvGraphicFramePr>
          <p:nvPr/>
        </p:nvGraphicFramePr>
        <p:xfrm>
          <a:off x="1679575" y="4419119"/>
          <a:ext cx="8582891" cy="1811856"/>
        </p:xfrm>
        <a:graphic>
          <a:graphicData uri="http://schemas.openxmlformats.org/drawingml/2006/table">
            <a:tbl>
              <a:tblPr/>
              <a:tblGrid>
                <a:gridCol w="2500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Learning goal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What is A Level Biology About?!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Prior knowledge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Combined or Triple Biology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289889"/>
                  </a:ext>
                </a:extLst>
              </a:tr>
              <a:tr h="897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Application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Begin to prepare for the transition from GCSE to A Level using independent study resources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6" descr="Chestnut-Grove-Leaves-C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605" y="4950473"/>
            <a:ext cx="523148" cy="62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roud_bann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5733256"/>
            <a:ext cx="24973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AutoShape 2" descr="https://i.stack.imgur.com/cayb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AutoShape 2" descr="https://upload.wikimedia.org/wikipedia/commons/6/6e/Veil_Nebula_-_NGC696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2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94301">
            <a:off x="10757242" y="5588580"/>
            <a:ext cx="1044274" cy="472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1973" y="18565"/>
            <a:ext cx="8684467" cy="644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Essential Statistical Tests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9656" y="1142711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will need to know some common features of each of these tests: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Hypothesis</a:t>
            </a:r>
            <a:r>
              <a:rPr lang="en-GB" sz="2400" dirty="0"/>
              <a:t>: the relationship you expect to find or are investigating, e.g. there is a significant difference in the number of lung cancers developed by non-smokers compared to smokers.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Null hypothesis</a:t>
            </a:r>
            <a:r>
              <a:rPr lang="en-GB" sz="2400" dirty="0"/>
              <a:t>: the opposite of the hypothesis, e.g. there is no significant difference in the number of lung cancers developed by non-smokers compared to smokers.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Degrees of freedom</a:t>
            </a:r>
            <a:r>
              <a:rPr lang="en-GB" sz="2400" dirty="0"/>
              <a:t>: the number of categories (classes) being tested.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Critical value</a:t>
            </a:r>
            <a:r>
              <a:rPr lang="en-GB" sz="2400" dirty="0"/>
              <a:t>: the value at which you accept or reject the hypothesis.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030937"/>
            <a:ext cx="2232248" cy="31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9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94301">
            <a:off x="10757242" y="5588580"/>
            <a:ext cx="1044274" cy="472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1973" y="18565"/>
            <a:ext cx="8684467" cy="644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Essential Probability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400" y="1020699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GB" sz="2400" dirty="0"/>
              <a:t> tells us how likely something is or the </a:t>
            </a:r>
            <a:r>
              <a:rPr lang="en-GB" sz="2400" dirty="0">
                <a:solidFill>
                  <a:srgbClr val="002060"/>
                </a:solidFill>
              </a:rPr>
              <a:t>chances</a:t>
            </a:r>
            <a:r>
              <a:rPr lang="en-GB" sz="2400" dirty="0"/>
              <a:t> of something occurring.</a:t>
            </a:r>
          </a:p>
          <a:p>
            <a:endParaRPr lang="en-GB" sz="2400" dirty="0"/>
          </a:p>
          <a:p>
            <a:r>
              <a:rPr lang="en-GB" sz="2400" dirty="0"/>
              <a:t>Probability is used in Biology to judge whether data has been caused by chance, and to make predictions about expected outcomes.</a:t>
            </a:r>
          </a:p>
          <a:p>
            <a:endParaRPr lang="en-GB" sz="2400" dirty="0"/>
          </a:p>
          <a:p>
            <a:r>
              <a:rPr lang="en-GB" sz="2400" dirty="0"/>
              <a:t>You will use probability in relation to statistical tests as well as in predicting the genetic makeup of populations.</a:t>
            </a:r>
          </a:p>
          <a:p>
            <a:endParaRPr lang="en-GB" sz="2400" dirty="0"/>
          </a:p>
          <a:p>
            <a:r>
              <a:rPr lang="en-GB" sz="2400" dirty="0"/>
              <a:t>Probabilities can be expressed as a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percentage, decimal or fraction</a:t>
            </a:r>
            <a:r>
              <a:rPr lang="en-GB" sz="2400" dirty="0"/>
              <a:t> e.g. 50%, 0.5 or ½.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66355">
            <a:off x="7732251" y="2834720"/>
            <a:ext cx="4604953" cy="22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6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94301">
            <a:off x="10757242" y="5588580"/>
            <a:ext cx="1044274" cy="472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1973" y="18565"/>
            <a:ext cx="8684467" cy="644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Essential Standard Deviation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352" y="1020699"/>
            <a:ext cx="83529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Standard deviation </a:t>
            </a:r>
            <a:r>
              <a:rPr lang="en-GB" sz="2400" dirty="0"/>
              <a:t>measures the ‘spread’ of data.</a:t>
            </a:r>
          </a:p>
          <a:p>
            <a:endParaRPr lang="en-GB" sz="1600" dirty="0"/>
          </a:p>
          <a:p>
            <a:r>
              <a:rPr lang="en-GB" sz="2400" dirty="0"/>
              <a:t>In Biology this can be used to determine whether there is a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significant difference </a:t>
            </a:r>
            <a:r>
              <a:rPr lang="en-GB" sz="2400" dirty="0"/>
              <a:t>between groups, e.g. between species of animals, or the efficacy of different drugs on patient symptoms.</a:t>
            </a:r>
          </a:p>
          <a:p>
            <a:endParaRPr lang="en-GB" sz="1600" dirty="0"/>
          </a:p>
          <a:p>
            <a:r>
              <a:rPr lang="en-GB" sz="2400" dirty="0"/>
              <a:t>You will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not be required to calculate standard deviation </a:t>
            </a:r>
            <a:r>
              <a:rPr lang="en-GB" sz="2400" dirty="0"/>
              <a:t>in your exams, but you can be asked to interpret graphs and tables that use it.</a:t>
            </a:r>
          </a:p>
          <a:p>
            <a:endParaRPr lang="en-GB" sz="1600" dirty="0"/>
          </a:p>
          <a:p>
            <a:r>
              <a:rPr lang="en-GB" sz="2400" dirty="0"/>
              <a:t>The example on the right shows the price of 3 different fruit. The bars show the mean price. The bars show +/- one standard deviation from the mean. This tells us that there is a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significant difference</a:t>
            </a:r>
            <a:r>
              <a:rPr lang="en-GB" sz="2400" dirty="0"/>
              <a:t> in the price of plums compared to apples and oranges, but that there is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no significant difference </a:t>
            </a:r>
            <a:r>
              <a:rPr lang="en-GB" sz="2400" dirty="0"/>
              <a:t>between the apples and oranges.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916832"/>
            <a:ext cx="2972215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7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94301">
            <a:off x="10757242" y="5588580"/>
            <a:ext cx="1044274" cy="472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1973" y="18565"/>
            <a:ext cx="8684467" cy="644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Essential Finding the Gradient of a Line</a:t>
            </a:r>
          </a:p>
        </p:txBody>
      </p:sp>
      <p:pic>
        <p:nvPicPr>
          <p:cNvPr id="4" name="Google Shape;10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01" y="1130251"/>
            <a:ext cx="5608067" cy="38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4;p12"/>
          <p:cNvSpPr txBox="1"/>
          <p:nvPr/>
        </p:nvSpPr>
        <p:spPr>
          <a:xfrm>
            <a:off x="5951984" y="1117688"/>
            <a:ext cx="6022392" cy="5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2400" dirty="0"/>
              <a:t>To find the gradient ‘m’ of a line always show your working and always draw a triangle.</a:t>
            </a:r>
            <a:endParaRPr sz="2400" dirty="0"/>
          </a:p>
          <a:p>
            <a:pPr marL="114300" lvl="0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2400" dirty="0"/>
              <a:t>The hypotenuse of the triangle must be at least as big as half of the line of best fit.</a:t>
            </a:r>
            <a:endParaRPr sz="2400" dirty="0"/>
          </a:p>
          <a:p>
            <a:pPr marL="114300" lvl="0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2400" dirty="0"/>
              <a:t>If the line of best fit is a curve, draw a tangent to the curve at the point where the gradient is required.</a:t>
            </a:r>
            <a:endParaRPr sz="2400" dirty="0"/>
          </a:p>
          <a:p>
            <a:pPr marL="114300" lv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2400" dirty="0"/>
              <a:t>The gradient ‘m’ can be calculated by:</a:t>
            </a:r>
            <a:endParaRPr sz="2400" dirty="0"/>
          </a:p>
          <a:p>
            <a:pPr marL="457200" lvl="0">
              <a:spcBef>
                <a:spcPts val="0"/>
              </a:spcBef>
              <a:spcAft>
                <a:spcPts val="0"/>
              </a:spcAft>
            </a:pPr>
            <a:endParaRPr sz="700" dirty="0"/>
          </a:p>
          <a:p>
            <a:pPr marL="457200" lvl="0"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m = change in y / change in x</a:t>
            </a:r>
            <a:endParaRPr sz="2400" dirty="0"/>
          </a:p>
          <a:p>
            <a:pPr marL="457200" lvl="0"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    = Δy / </a:t>
            </a:r>
            <a:r>
              <a:rPr lang="en-GB" sz="2400" dirty="0">
                <a:solidFill>
                  <a:schemeClr val="dk1"/>
                </a:solidFill>
              </a:rPr>
              <a:t>Δx</a:t>
            </a:r>
            <a:endParaRPr sz="2400" dirty="0">
              <a:solidFill>
                <a:schemeClr val="dk1"/>
              </a:solidFill>
            </a:endParaRPr>
          </a:p>
          <a:p>
            <a:pPr marL="457200" lvl="0">
              <a:spcBef>
                <a:spcPts val="0"/>
              </a:spcBef>
              <a:spcAft>
                <a:spcPts val="0"/>
              </a:spcAft>
            </a:pPr>
            <a:endParaRPr sz="600" dirty="0">
              <a:solidFill>
                <a:schemeClr val="dk1"/>
              </a:solidFill>
            </a:endParaRPr>
          </a:p>
          <a:p>
            <a:pPr marL="114300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sz="2400" dirty="0">
                <a:solidFill>
                  <a:schemeClr val="dk1"/>
                </a:solidFill>
              </a:rPr>
              <a:t>The unit for the gradient is the unit for the y-values divided by the unit for the x-values.</a:t>
            </a:r>
            <a:endParaRPr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5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740" y="192026"/>
            <a:ext cx="8732520" cy="740003"/>
          </a:xfrm>
          <a:solidFill>
            <a:srgbClr val="FFFFF5">
              <a:alpha val="89804"/>
            </a:srgb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4800" dirty="0"/>
              <a:t>Y11 Thinking about A Level Biology!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3427"/>
            <a:ext cx="12192000" cy="5629126"/>
          </a:xfrm>
          <a:solidFill>
            <a:srgbClr val="FFFFF5">
              <a:alpha val="89804"/>
            </a:srgb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latin typeface="+mj-lt"/>
              </a:rPr>
              <a:t>Welcome to presentation 2!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i="1" u="sng" dirty="0">
                <a:latin typeface="+mj-lt"/>
              </a:rPr>
              <a:t>What to expect from these resources: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+mj-lt"/>
              </a:rPr>
              <a:t>This will give you a really clear idea of some of the maths skills you will need</a:t>
            </a:r>
          </a:p>
          <a:p>
            <a:pPr>
              <a:lnSpc>
                <a:spcPct val="100000"/>
              </a:lnSpc>
            </a:pPr>
            <a:endParaRPr lang="en-GB" dirty="0"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6600" b="1" i="1" dirty="0">
                <a:solidFill>
                  <a:srgbClr val="FF33CC"/>
                </a:solidFill>
                <a:latin typeface="+mj-lt"/>
              </a:rPr>
              <a:t>Biology is deceptive </a:t>
            </a:r>
          </a:p>
          <a:p>
            <a:pPr>
              <a:lnSpc>
                <a:spcPct val="100000"/>
              </a:lnSpc>
            </a:pPr>
            <a:endParaRPr lang="en-GB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GB" dirty="0">
                <a:latin typeface="+mj-lt"/>
              </a:rPr>
              <a:t>There is a lot of maths in the examinations, you need to be confident applying your skills</a:t>
            </a:r>
          </a:p>
        </p:txBody>
      </p:sp>
      <p:sp>
        <p:nvSpPr>
          <p:cNvPr id="9218" name="AutoShape 2" descr="https://i.stack.imgur.com/cayb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AutoShape 2" descr="https://upload.wikimedia.org/wikipedia/commons/6/6e/Veil_Nebula_-_NGC696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00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2261648" y="1096565"/>
            <a:ext cx="7149126" cy="274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/>
        </p:nvSpPr>
        <p:spPr>
          <a:xfrm>
            <a:off x="367775" y="4056400"/>
            <a:ext cx="113688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Presentation 3: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Essential Knowledge </a:t>
            </a:r>
            <a:endParaRPr sz="4800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for A Level Biology 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74779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1864" y="1166843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 least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10% of the marks </a:t>
            </a:r>
            <a:r>
              <a:rPr lang="en-GB" sz="2400" dirty="0"/>
              <a:t>for assessments in Biology will require the use of mathematical skills. These will be applied in the context of Biology and will be at least the standard of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higher tier GCSE Mathematics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You need to be able to demonstrate a range of mathematical skills across the A Level course.</a:t>
            </a:r>
          </a:p>
          <a:p>
            <a:endParaRPr lang="en-GB" sz="2400" dirty="0"/>
          </a:p>
          <a:p>
            <a:r>
              <a:rPr lang="en-GB" sz="2400" dirty="0"/>
              <a:t>Here we will explore some of the mathematical skills that you will need to use that you might be less familiar with from your GCSE studies.</a:t>
            </a:r>
          </a:p>
        </p:txBody>
      </p:sp>
      <p:sp>
        <p:nvSpPr>
          <p:cNvPr id="7" name="Rectangle 6"/>
          <p:cNvSpPr/>
          <p:nvPr/>
        </p:nvSpPr>
        <p:spPr>
          <a:xfrm rot="19894301">
            <a:off x="10757242" y="5588580"/>
            <a:ext cx="1044274" cy="472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1973" y="18565"/>
            <a:ext cx="8684467" cy="644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Essential Maths for Biology</a:t>
            </a:r>
          </a:p>
        </p:txBody>
      </p:sp>
      <p:pic>
        <p:nvPicPr>
          <p:cNvPr id="1026" name="Picture 2" descr="Image result for maths in b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090757"/>
            <a:ext cx="403907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8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94301">
            <a:off x="10757242" y="5588580"/>
            <a:ext cx="1044274" cy="472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1973" y="18565"/>
            <a:ext cx="8684467" cy="644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Essential Standard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400" y="1020699"/>
            <a:ext cx="103691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Standard form </a:t>
            </a:r>
            <a:r>
              <a:rPr lang="en-GB" sz="2400" dirty="0"/>
              <a:t>is used when numbers are very small, or very large. For example: the nucleus of an atom is 1 x 10</a:t>
            </a:r>
            <a:r>
              <a:rPr lang="en-GB" sz="2400" baseline="30000" dirty="0"/>
              <a:t>-15</a:t>
            </a:r>
            <a:r>
              <a:rPr lang="en-GB" sz="2400" dirty="0"/>
              <a:t>m and Earth is 1.49 x 10</a:t>
            </a:r>
            <a:r>
              <a:rPr lang="en-GB" sz="2400" baseline="30000" dirty="0"/>
              <a:t>11</a:t>
            </a:r>
            <a:r>
              <a:rPr lang="en-GB" sz="2400" dirty="0"/>
              <a:t>m from the Sun.</a:t>
            </a:r>
          </a:p>
          <a:p>
            <a:endParaRPr lang="en-GB" sz="2400" dirty="0"/>
          </a:p>
          <a:p>
            <a:r>
              <a:rPr lang="en-GB" sz="2400" dirty="0"/>
              <a:t>These numbers would be too great to write out in full all the time, so standard form helps to communicate this effectively.</a:t>
            </a:r>
          </a:p>
          <a:p>
            <a:endParaRPr lang="en-GB" sz="2400" dirty="0"/>
          </a:p>
          <a:p>
            <a:r>
              <a:rPr lang="en-GB" sz="2400" dirty="0"/>
              <a:t>Here are some more examples of standard form being used:  </a:t>
            </a:r>
          </a:p>
          <a:p>
            <a:endParaRPr lang="en-GB" sz="2400" baseline="30000" dirty="0"/>
          </a:p>
          <a:p>
            <a:endParaRPr lang="en-GB" sz="2400" baseline="30000" dirty="0"/>
          </a:p>
          <a:p>
            <a:endParaRPr lang="en-GB" sz="2400" baseline="30000" dirty="0"/>
          </a:p>
          <a:p>
            <a:endParaRPr lang="en-GB" sz="2400" baseline="30000" dirty="0"/>
          </a:p>
          <a:p>
            <a:endParaRPr lang="en-GB" sz="2400" baseline="30000" dirty="0"/>
          </a:p>
          <a:p>
            <a:endParaRPr lang="en-GB" sz="2400" baseline="30000" dirty="0"/>
          </a:p>
          <a:p>
            <a:endParaRPr lang="en-GB" sz="2400" baseline="30000" dirty="0"/>
          </a:p>
          <a:p>
            <a:endParaRPr lang="en-GB" sz="2400" baseline="30000" dirty="0"/>
          </a:p>
          <a:p>
            <a:endParaRPr lang="en-GB" sz="2400" baseline="30000" dirty="0"/>
          </a:p>
          <a:p>
            <a:endParaRPr lang="en-GB" sz="2400" baseline="30000" dirty="0"/>
          </a:p>
          <a:p>
            <a:r>
              <a:rPr lang="en-GB" sz="2400" b="1" u="sng" dirty="0">
                <a:latin typeface="Calibri (Body)"/>
              </a:rPr>
              <a:t>Task:</a:t>
            </a:r>
            <a:r>
              <a:rPr lang="en-GB" sz="2400" dirty="0">
                <a:latin typeface="Calibri (Body)"/>
              </a:rPr>
              <a:t> Construct a list of rules for converting numbers to standard form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05976"/>
              </p:ext>
            </p:extLst>
          </p:nvPr>
        </p:nvGraphicFramePr>
        <p:xfrm>
          <a:off x="2689870" y="3698355"/>
          <a:ext cx="6048672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Standard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0.000000286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2.86x10</a:t>
                      </a:r>
                      <a:r>
                        <a:rPr lang="en-GB" baseline="30000" dirty="0"/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16 500 000 000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1.65x10</a:t>
                      </a:r>
                      <a:r>
                        <a:rPr lang="en-GB" baseline="30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0.00005978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5.948x10</a:t>
                      </a:r>
                      <a:r>
                        <a:rPr lang="en-GB" baseline="3000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89620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8.962x10</a:t>
                      </a:r>
                      <a:r>
                        <a:rPr lang="en-GB" baseline="30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2.9x10</a:t>
                      </a:r>
                      <a:r>
                        <a:rPr lang="en-GB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25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94301">
            <a:off x="10757242" y="5588580"/>
            <a:ext cx="1044274" cy="472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1973" y="18565"/>
            <a:ext cx="8684467" cy="644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Essential Statistical Tests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400" y="1020699"/>
            <a:ext cx="103691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Statistical tests </a:t>
            </a:r>
            <a:r>
              <a:rPr lang="en-GB" sz="2400" dirty="0"/>
              <a:t>are used in Biology to determine whether or not results have been due to chance, or have been caused by another factor.</a:t>
            </a:r>
          </a:p>
          <a:p>
            <a:r>
              <a:rPr lang="en-GB" sz="2400" dirty="0"/>
              <a:t>There are three tests that you may be required to use or apply: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Chi squared</a:t>
            </a:r>
            <a:r>
              <a:rPr lang="en-GB" sz="2400" dirty="0"/>
              <a:t>: used with categoric data to see if differences in frequencies are the same as what would be expected, e.g. in a blood sample, is the ratio of red to white blood cells healthy?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Students t-test or t-test</a:t>
            </a:r>
            <a:r>
              <a:rPr lang="en-GB" sz="2400" dirty="0"/>
              <a:t>: used to determine whether continuous data has a normal distribution and whether there is any difference between two sets of data, e.g. have boys performed better in their exams than girls?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Correlation coefficient or Spearman Rank</a:t>
            </a:r>
            <a:r>
              <a:rPr lang="en-GB" sz="2400" dirty="0"/>
              <a:t>: used to test whether there is a relationship between two variables, e.g. is a persons weight related to their height?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081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94301">
            <a:off x="10757242" y="5588580"/>
            <a:ext cx="1044274" cy="472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1973" y="18565"/>
            <a:ext cx="8684467" cy="644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Essential Statistical Tests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400" y="1020699"/>
            <a:ext cx="103691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Statistical tests </a:t>
            </a:r>
            <a:r>
              <a:rPr lang="en-GB" sz="2400" dirty="0"/>
              <a:t>are used in Biology to determine whether or not results have been due to chance, or have been caused by another factor.</a:t>
            </a:r>
          </a:p>
          <a:p>
            <a:r>
              <a:rPr lang="en-GB" sz="2400" dirty="0"/>
              <a:t>There are three tests that you may be required to use or apply: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Chi squared</a:t>
            </a:r>
            <a:r>
              <a:rPr lang="en-GB" sz="2400" dirty="0"/>
              <a:t>: used with categoric data to see if differences in frequencies are the same as what would be expected, e.g. in a blood sample, is the ratio of red to white blood cells healthy?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Students t-test or t-test</a:t>
            </a:r>
            <a:r>
              <a:rPr lang="en-GB" sz="2400" dirty="0"/>
              <a:t>: used to determine whether continuous data has a normal distribution and whether there is any difference between two sets of data, e.g. have boys performed better in their exams than girls?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Correlation coefficient or Spearman Rank</a:t>
            </a:r>
            <a:r>
              <a:rPr lang="en-GB" sz="2400" dirty="0"/>
              <a:t>: used to test whether there is a relationship between two variables, e.g. is a persons weight related to their height?</a:t>
            </a:r>
          </a:p>
          <a:p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F0697E-86D3-4D51-B655-60BBFDB6EB95}"/>
              </a:ext>
            </a:extLst>
          </p:cNvPr>
          <p:cNvSpPr/>
          <p:nvPr/>
        </p:nvSpPr>
        <p:spPr>
          <a:xfrm>
            <a:off x="2908784" y="2204864"/>
            <a:ext cx="8155768" cy="9124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Hint:</a:t>
            </a:r>
          </a:p>
          <a:p>
            <a:pPr algn="ctr"/>
            <a:r>
              <a:rPr lang="en-GB" dirty="0"/>
              <a:t>An easy way to remember Chi is if you are comparing actual (observed) results to expected results.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2368E4-5DA1-46F7-899B-926B9DD4CD7E}"/>
              </a:ext>
            </a:extLst>
          </p:cNvPr>
          <p:cNvSpPr/>
          <p:nvPr/>
        </p:nvSpPr>
        <p:spPr>
          <a:xfrm>
            <a:off x="2884873" y="3429000"/>
            <a:ext cx="8155768" cy="9124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Hint:</a:t>
            </a:r>
          </a:p>
          <a:p>
            <a:pPr algn="ctr"/>
            <a:r>
              <a:rPr lang="en-GB" dirty="0"/>
              <a:t>An easy way to remember t-test  is if you are comparing the means for two groups of data.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E249DA-52E0-4487-B2DE-5F7F3A22106B}"/>
              </a:ext>
            </a:extLst>
          </p:cNvPr>
          <p:cNvSpPr/>
          <p:nvPr/>
        </p:nvSpPr>
        <p:spPr>
          <a:xfrm>
            <a:off x="2884873" y="4706389"/>
            <a:ext cx="8155768" cy="9124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Hint:</a:t>
            </a:r>
          </a:p>
          <a:p>
            <a:pPr algn="ctr"/>
            <a:r>
              <a:rPr lang="en-GB" dirty="0"/>
              <a:t>An easy way to remember these two  is if you are drawing graphs!</a:t>
            </a:r>
          </a:p>
        </p:txBody>
      </p:sp>
    </p:spTree>
    <p:extLst>
      <p:ext uri="{BB962C8B-B14F-4D97-AF65-F5344CB8AC3E}">
        <p14:creationId xmlns:p14="http://schemas.microsoft.com/office/powerpoint/2010/main" val="200585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94301">
            <a:off x="10757242" y="5588580"/>
            <a:ext cx="1044274" cy="472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1973" y="18565"/>
            <a:ext cx="8684467" cy="644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Essential Statistical Tests TASK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400" y="1020699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statistical test would you use for the following experiments/data sets?</a:t>
            </a:r>
          </a:p>
          <a:p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The number of yellow and white daffodils that come from bulbs where I would expect a ratio of 1:1.</a:t>
            </a:r>
          </a:p>
          <a:p>
            <a:pPr marL="457200" indent="-457200">
              <a:buAutoNum type="arabicPeriod"/>
            </a:pPr>
            <a:r>
              <a:rPr lang="en-GB" sz="2400" dirty="0"/>
              <a:t>Do people who drink energy drinks have a higher blood sugar?</a:t>
            </a:r>
          </a:p>
          <a:p>
            <a:pPr marL="457200" indent="-457200">
              <a:buAutoNum type="arabicPeriod"/>
            </a:pPr>
            <a:r>
              <a:rPr lang="en-GB" sz="2400" dirty="0"/>
              <a:t>Is there a difference in the number of girls in Y9 and Y10?</a:t>
            </a:r>
          </a:p>
          <a:p>
            <a:pPr marL="457200" indent="-457200">
              <a:buAutoNum type="arabicPeriod"/>
            </a:pPr>
            <a:r>
              <a:rPr lang="en-GB" sz="2400" dirty="0"/>
              <a:t>The yield of crop from two different fertilisers.</a:t>
            </a:r>
          </a:p>
          <a:p>
            <a:pPr marL="457200" indent="-457200">
              <a:buAutoNum type="arabicPeriod"/>
            </a:pPr>
            <a:r>
              <a:rPr lang="en-GB" sz="2400" dirty="0"/>
              <a:t>The number of males and females born in a litter of pups.</a:t>
            </a:r>
          </a:p>
        </p:txBody>
      </p:sp>
      <p:pic>
        <p:nvPicPr>
          <p:cNvPr id="2050" name="Picture 2" descr="Image result for daffodi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021253"/>
            <a:ext cx="3136131" cy="20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abrador pupp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717032"/>
            <a:ext cx="3136131" cy="208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1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94301">
            <a:off x="10757242" y="5588580"/>
            <a:ext cx="1044274" cy="472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1973" y="18565"/>
            <a:ext cx="8684467" cy="644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Essential Statistical Tests TASK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400" y="1020699"/>
            <a:ext cx="7344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statistical test would you use for the following experiments/data sets?</a:t>
            </a:r>
          </a:p>
          <a:p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The number of yellow and white daffodils that come from bulbs where I would expect a ratio of 1:1.</a:t>
            </a:r>
          </a:p>
          <a:p>
            <a:pPr marL="457200" indent="-457200">
              <a:buAutoNum type="arabicPeriod"/>
            </a:pPr>
            <a:r>
              <a:rPr lang="en-GB" sz="2400" dirty="0"/>
              <a:t>Do people who drink energy drinks have a higher blood sugar?</a:t>
            </a:r>
          </a:p>
          <a:p>
            <a:pPr marL="457200" indent="-457200">
              <a:buAutoNum type="arabicPeriod"/>
            </a:pPr>
            <a:r>
              <a:rPr lang="en-GB" sz="2400" dirty="0"/>
              <a:t>Is there a difference in the number of girls in Y9 and Y10?</a:t>
            </a:r>
          </a:p>
          <a:p>
            <a:pPr marL="457200" indent="-457200">
              <a:buAutoNum type="arabicPeriod"/>
            </a:pPr>
            <a:r>
              <a:rPr lang="en-GB" sz="2400" dirty="0"/>
              <a:t>The yield of crop from two different fertilisers.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The number of males and females born in a litter of pups.</a:t>
            </a:r>
          </a:p>
        </p:txBody>
      </p:sp>
      <p:pic>
        <p:nvPicPr>
          <p:cNvPr id="2050" name="Picture 2" descr="Image result for daffodi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021253"/>
            <a:ext cx="3136131" cy="20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abrador pupp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717032"/>
            <a:ext cx="3136131" cy="208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54E290-8943-496C-964C-BEBAD9072956}"/>
              </a:ext>
            </a:extLst>
          </p:cNvPr>
          <p:cNvSpPr/>
          <p:nvPr/>
        </p:nvSpPr>
        <p:spPr>
          <a:xfrm>
            <a:off x="7338589" y="2348880"/>
            <a:ext cx="1906356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800" dirty="0"/>
              <a:t>Chi squared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D45B60-2EB6-4633-A3FA-B6408419844C}"/>
              </a:ext>
            </a:extLst>
          </p:cNvPr>
          <p:cNvSpPr/>
          <p:nvPr/>
        </p:nvSpPr>
        <p:spPr>
          <a:xfrm>
            <a:off x="7375070" y="3032956"/>
            <a:ext cx="357495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800" dirty="0" err="1"/>
              <a:t>Spearmans</a:t>
            </a:r>
            <a:r>
              <a:rPr lang="en-GB" sz="2800" dirty="0"/>
              <a:t>/Correlation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C36332-83BE-44E7-B0C4-D5140F67D742}"/>
              </a:ext>
            </a:extLst>
          </p:cNvPr>
          <p:cNvSpPr/>
          <p:nvPr/>
        </p:nvSpPr>
        <p:spPr>
          <a:xfrm>
            <a:off x="7375070" y="3765765"/>
            <a:ext cx="99270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800" dirty="0"/>
              <a:t>T test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1AFE9F-A76C-43AC-B4B6-4D47476406ED}"/>
              </a:ext>
            </a:extLst>
          </p:cNvPr>
          <p:cNvSpPr/>
          <p:nvPr/>
        </p:nvSpPr>
        <p:spPr>
          <a:xfrm>
            <a:off x="7375070" y="4449841"/>
            <a:ext cx="99270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800" dirty="0"/>
              <a:t>T test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3B33A7-6A33-423D-8F34-ADE92C910548}"/>
              </a:ext>
            </a:extLst>
          </p:cNvPr>
          <p:cNvSpPr/>
          <p:nvPr/>
        </p:nvSpPr>
        <p:spPr>
          <a:xfrm>
            <a:off x="7375101" y="5231383"/>
            <a:ext cx="1906356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800" dirty="0"/>
              <a:t>Chi squared</a:t>
            </a:r>
          </a:p>
        </p:txBody>
      </p:sp>
    </p:spTree>
    <p:extLst>
      <p:ext uri="{BB962C8B-B14F-4D97-AF65-F5344CB8AC3E}">
        <p14:creationId xmlns:p14="http://schemas.microsoft.com/office/powerpoint/2010/main" val="3811928072"/>
      </p:ext>
    </p:extLst>
  </p:cSld>
  <p:clrMapOvr>
    <a:masterClrMapping/>
  </p:clrMapOvr>
</p:sld>
</file>

<file path=ppt/theme/theme1.xml><?xml version="1.0" encoding="utf-8"?>
<a:theme xmlns:a="http://schemas.openxmlformats.org/drawingml/2006/main" name="PiXL template presentation widescreen 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8A77E1AD-F4C1-47C0-9DA9-B9074AEA7072}" vid="{B71914E6-87C7-4175-B29E-579CA76CD9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PiXL PowerPoint Science  (1)</Template>
  <TotalTime>2700</TotalTime>
  <Words>1350</Words>
  <Application>Microsoft Office PowerPoint</Application>
  <PresentationFormat>Widescreen</PresentationFormat>
  <Paragraphs>143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(Body)</vt:lpstr>
      <vt:lpstr>Calibri Light</vt:lpstr>
      <vt:lpstr>PiXL template presentation widescreen 1</vt:lpstr>
      <vt:lpstr>Custom Design</vt:lpstr>
      <vt:lpstr>1_Custom Design</vt:lpstr>
      <vt:lpstr>Y11 Thinking about A Level Biology! </vt:lpstr>
      <vt:lpstr>Y11 Thinking about A Level Biology!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Now</dc:title>
  <dc:creator>Amanda Fleck</dc:creator>
  <cp:lastModifiedBy>elizabeth buchanan</cp:lastModifiedBy>
  <cp:revision>152</cp:revision>
  <cp:lastPrinted>2016-06-23T20:03:07Z</cp:lastPrinted>
  <dcterms:created xsi:type="dcterms:W3CDTF">2016-06-20T08:20:52Z</dcterms:created>
  <dcterms:modified xsi:type="dcterms:W3CDTF">2020-06-24T13:14:06Z</dcterms:modified>
</cp:coreProperties>
</file>