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4" r:id="rId1"/>
    <p:sldMasterId id="2147483870" r:id="rId2"/>
    <p:sldMasterId id="2147483882" r:id="rId3"/>
  </p:sldMasterIdLst>
  <p:notesMasterIdLst>
    <p:notesMasterId r:id="rId24"/>
  </p:notesMasterIdLst>
  <p:handoutMasterIdLst>
    <p:handoutMasterId r:id="rId25"/>
  </p:handoutMasterIdLst>
  <p:sldIdLst>
    <p:sldId id="268" r:id="rId4"/>
    <p:sldId id="555" r:id="rId5"/>
    <p:sldId id="538" r:id="rId6"/>
    <p:sldId id="539" r:id="rId7"/>
    <p:sldId id="551" r:id="rId8"/>
    <p:sldId id="556" r:id="rId9"/>
    <p:sldId id="552" r:id="rId10"/>
    <p:sldId id="557" r:id="rId11"/>
    <p:sldId id="553" r:id="rId12"/>
    <p:sldId id="558" r:id="rId13"/>
    <p:sldId id="559" r:id="rId14"/>
    <p:sldId id="554" r:id="rId15"/>
    <p:sldId id="540" r:id="rId16"/>
    <p:sldId id="560" r:id="rId17"/>
    <p:sldId id="562" r:id="rId18"/>
    <p:sldId id="550" r:id="rId19"/>
    <p:sldId id="541" r:id="rId20"/>
    <p:sldId id="542" r:id="rId21"/>
    <p:sldId id="543" r:id="rId22"/>
    <p:sldId id="544" r:id="rId23"/>
  </p:sldIdLst>
  <p:sldSz cx="12192000" cy="6858000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6761E"/>
    <a:srgbClr val="E46A0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881"/>
    <p:restoredTop sz="91610"/>
  </p:normalViewPr>
  <p:slideViewPr>
    <p:cSldViewPr>
      <p:cViewPr varScale="1">
        <p:scale>
          <a:sx n="66" d="100"/>
          <a:sy n="66" d="100"/>
        </p:scale>
        <p:origin x="942" y="96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4028DB-78DC-F744-887D-9DA6C5486603}" type="datetimeFigureOut">
              <a:rPr lang="en-US" smtClean="0"/>
              <a:t>6/24/2020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5A7B35-F01C-F04C-A0D6-4B63C082F9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5033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D42703-0FB3-412A-AC62-2A6DEFEDA8A6}" type="datetimeFigureOut">
              <a:rPr lang="en-GB" smtClean="0"/>
              <a:t>24/06/2020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514600" y="857250"/>
            <a:ext cx="41148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09FE9F-9F62-4475-8AA8-D2EDB4FDFA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7106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g3f8bd91d24_0_4:notes"/>
          <p:cNvSpPr txBox="1">
            <a:spLocks noGrp="1"/>
          </p:cNvSpPr>
          <p:nvPr>
            <p:ph type="body" idx="1"/>
          </p:nvPr>
        </p:nvSpPr>
        <p:spPr>
          <a:xfrm>
            <a:off x="914400" y="3300412"/>
            <a:ext cx="7315200" cy="27003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45" name="Google Shape;45;g3f8bd91d24_0_4:notes"/>
          <p:cNvSpPr>
            <a:spLocks noGrp="1" noRot="1" noChangeAspect="1"/>
          </p:cNvSpPr>
          <p:nvPr>
            <p:ph type="sldImg" idx="2"/>
          </p:nvPr>
        </p:nvSpPr>
        <p:spPr>
          <a:xfrm>
            <a:off x="2514600" y="857250"/>
            <a:ext cx="4114800" cy="23145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50423195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Pupils can draw the graph and then peer/self assess.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Make sure pupils are clear that catalysts do not lower the activation energy, but provide an alternative path with a lower activation energy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09FE9F-9F62-4475-8AA8-D2EDB4FDFA4B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81141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Give pupils five minutes to define open and closed systems and how these affect equilibrium.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09FE9F-9F62-4475-8AA8-D2EDB4FDFA4B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543017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Give pupils five minutes to define open and closed systems and how these affect equilibrium.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09FE9F-9F62-4475-8AA8-D2EDB4FDFA4B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97205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Give pupils five minutes to define open and closed systems and how these affect equilibrium.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09FE9F-9F62-4475-8AA8-D2EDB4FDFA4B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299446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Give pupils a few minutes to answer the question, discuss</a:t>
            </a:r>
            <a:r>
              <a:rPr lang="en-US" baseline="0" dirty="0"/>
              <a:t> any misunderstandings.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09FE9F-9F62-4475-8AA8-D2EDB4FDFA4B}" type="slidenum">
              <a:rPr lang="en-GB" smtClean="0"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55617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Give pupils a few minutes to answer the question, discuss</a:t>
            </a:r>
            <a:r>
              <a:rPr lang="en-US" baseline="0" dirty="0"/>
              <a:t> any misunderstandings.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09FE9F-9F62-4475-8AA8-D2EDB4FDFA4B}" type="slidenum">
              <a:rPr lang="en-GB" smtClean="0"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042478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Give pupils a few minutes to answer the question, discuss</a:t>
            </a:r>
            <a:r>
              <a:rPr lang="en-US" baseline="0" dirty="0"/>
              <a:t> any misunderstandings.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09FE9F-9F62-4475-8AA8-D2EDB4FDFA4B}" type="slidenum">
              <a:rPr lang="en-GB" smtClean="0"/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56435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Can pupils define activation energy?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09FE9F-9F62-4475-8AA8-D2EDB4FDFA4B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7753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Pupils can draw the graph and then peer/self assess.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09FE9F-9F62-4475-8AA8-D2EDB4FDFA4B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1458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Pupils can draw the graph and then peer/self assess.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09FE9F-9F62-4475-8AA8-D2EDB4FDFA4B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21869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Can pupil explain why concentration increases rate? Peer/self assess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09FE9F-9F62-4475-8AA8-D2EDB4FDFA4B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810636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Can pupil explain why concentration increases rate? Peer/self assess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09FE9F-9F62-4475-8AA8-D2EDB4FDFA4B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873610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Can pupil explain why pressure increases rate? Peer/self assess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09FE9F-9F62-4475-8AA8-D2EDB4FDFA4B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154752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Can pupil explain why pressure increases rate? Peer/self assess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09FE9F-9F62-4475-8AA8-D2EDB4FDFA4B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848322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Pupils can draw the graph and then peer/self assess.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Make sure pupils are clear that catalysts do not lower the activation energy, but provide an alternative path with a lower activation energy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09FE9F-9F62-4475-8AA8-D2EDB4FDFA4B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8177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3200" b="1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311B2-23A9-43C9-B8D0-7C371C121202}" type="datetimeFigureOut">
              <a:rPr lang="en-GB" smtClean="0"/>
              <a:t>24/06/2020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4FC25-86F0-433F-9448-CA7469E87F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98887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8542E-BB15-654C-84E0-0AEE97E83F6B}" type="datetimeFigureOut">
              <a:rPr lang="en-US" smtClean="0"/>
              <a:t>6/24/2020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23FE6-137A-0F46-BB13-7BA6D2D92D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4006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8542E-BB15-654C-84E0-0AEE97E83F6B}" type="datetimeFigureOut">
              <a:rPr lang="en-US" smtClean="0"/>
              <a:t>6/24/2020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23FE6-137A-0F46-BB13-7BA6D2D92D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01258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8542E-BB15-654C-84E0-0AEE97E83F6B}" type="datetimeFigureOut">
              <a:rPr lang="en-US" smtClean="0"/>
              <a:t>6/24/2020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23FE6-137A-0F46-BB13-7BA6D2D92D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8374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8542E-BB15-654C-84E0-0AEE97E83F6B}" type="datetimeFigureOut">
              <a:rPr lang="en-US" smtClean="0"/>
              <a:t>6/24/2020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23FE6-137A-0F46-BB13-7BA6D2D92D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567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8542E-BB15-654C-84E0-0AEE97E83F6B}" type="datetimeFigureOut">
              <a:rPr lang="en-US" smtClean="0"/>
              <a:t>6/24/2020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23FE6-137A-0F46-BB13-7BA6D2D92D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413733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8542E-BB15-654C-84E0-0AEE97E83F6B}" type="datetimeFigureOut">
              <a:rPr lang="en-US" smtClean="0"/>
              <a:t>6/24/2020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23FE6-137A-0F46-BB13-7BA6D2D92D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5253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8542E-BB15-654C-84E0-0AEE97E83F6B}" type="datetimeFigureOut">
              <a:rPr lang="en-US" smtClean="0"/>
              <a:t>6/24/2020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23FE6-137A-0F46-BB13-7BA6D2D92D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31314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5DF87-E0BC-0541-9154-2593744AD1ED}" type="datetimeFigureOut">
              <a:rPr lang="en-US" smtClean="0"/>
              <a:t>6/24/2020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B56A2-E858-3A43-B4A0-C8D888B9BC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85787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5DF87-E0BC-0541-9154-2593744AD1ED}" type="datetimeFigureOut">
              <a:rPr lang="en-US" smtClean="0"/>
              <a:t>6/24/2020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B56A2-E858-3A43-B4A0-C8D888B9BC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80832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5DF87-E0BC-0541-9154-2593744AD1ED}" type="datetimeFigureOut">
              <a:rPr lang="en-US" smtClean="0"/>
              <a:t>6/24/2020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B56A2-E858-3A43-B4A0-C8D888B9BC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35520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311B2-23A9-43C9-B8D0-7C371C121202}" type="datetimeFigureOut">
              <a:rPr lang="en-GB" smtClean="0"/>
              <a:t>24/06/2020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4FC25-86F0-433F-9448-CA7469E87F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123531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5DF87-E0BC-0541-9154-2593744AD1ED}" type="datetimeFigureOut">
              <a:rPr lang="en-US" smtClean="0"/>
              <a:t>6/24/2020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B56A2-E858-3A43-B4A0-C8D888B9BC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334261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5DF87-E0BC-0541-9154-2593744AD1ED}" type="datetimeFigureOut">
              <a:rPr lang="en-US" smtClean="0"/>
              <a:t>6/24/2020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B56A2-E858-3A43-B4A0-C8D888B9BC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05379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5DF87-E0BC-0541-9154-2593744AD1ED}" type="datetimeFigureOut">
              <a:rPr lang="en-US" smtClean="0"/>
              <a:t>6/24/2020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B56A2-E858-3A43-B4A0-C8D888B9BC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95167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5DF87-E0BC-0541-9154-2593744AD1ED}" type="datetimeFigureOut">
              <a:rPr lang="en-US" smtClean="0"/>
              <a:t>6/24/2020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B56A2-E858-3A43-B4A0-C8D888B9BC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90532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5DF87-E0BC-0541-9154-2593744AD1ED}" type="datetimeFigureOut">
              <a:rPr lang="en-US" smtClean="0"/>
              <a:t>6/24/2020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B56A2-E858-3A43-B4A0-C8D888B9BC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608151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5DF87-E0BC-0541-9154-2593744AD1ED}" type="datetimeFigureOut">
              <a:rPr lang="en-US" smtClean="0"/>
              <a:t>6/24/2020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B56A2-E858-3A43-B4A0-C8D888B9BC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94087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5DF87-E0BC-0541-9154-2593744AD1ED}" type="datetimeFigureOut">
              <a:rPr lang="en-US" smtClean="0"/>
              <a:t>6/24/2020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B56A2-E858-3A43-B4A0-C8D888B9BC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063305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5DF87-E0BC-0541-9154-2593744AD1ED}" type="datetimeFigureOut">
              <a:rPr lang="en-US" smtClean="0"/>
              <a:t>6/24/2020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B56A2-E858-3A43-B4A0-C8D888B9BC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47007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85928" y="1638733"/>
            <a:ext cx="11774424" cy="43513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311B2-23A9-43C9-B8D0-7C371C121202}" type="datetimeFigureOut">
              <a:rPr lang="en-GB" smtClean="0"/>
              <a:t>24/06/2020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4FC25-86F0-433F-9448-CA7469E87F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91035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53400" y="727074"/>
            <a:ext cx="3825240" cy="544988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" y="727074"/>
            <a:ext cx="7734300" cy="54498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311B2-23A9-43C9-B8D0-7C371C121202}" type="datetimeFigureOut">
              <a:rPr lang="en-GB" smtClean="0"/>
              <a:t>24/06/2020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4FC25-86F0-433F-9448-CA7469E87F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20458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C0EE8-38F9-AA43-9A1E-DDB7AA53D086}" type="datetimeFigureOut">
              <a:rPr lang="en-US" smtClean="0"/>
              <a:t>6/24/2020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CE6BE-E385-7045-A891-EC4718FCDF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05474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8542E-BB15-654C-84E0-0AEE97E83F6B}" type="datetimeFigureOut">
              <a:rPr lang="en-US" smtClean="0"/>
              <a:t>6/24/2020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23FE6-137A-0F46-BB13-7BA6D2D92D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47051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8542E-BB15-654C-84E0-0AEE97E83F6B}" type="datetimeFigureOut">
              <a:rPr lang="en-US" smtClean="0"/>
              <a:t>6/24/2020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23FE6-137A-0F46-BB13-7BA6D2D92D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76088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8542E-BB15-654C-84E0-0AEE97E83F6B}" type="datetimeFigureOut">
              <a:rPr lang="en-US" smtClean="0"/>
              <a:t>6/24/2020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23FE6-137A-0F46-BB13-7BA6D2D92D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32414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8542E-BB15-654C-84E0-0AEE97E83F6B}" type="datetimeFigureOut">
              <a:rPr lang="en-US" smtClean="0"/>
              <a:t>6/24/2020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23FE6-137A-0F46-BB13-7BA6D2D92D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26876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.xml"/><Relationship Id="rId3" Type="http://schemas.openxmlformats.org/officeDocument/2006/relationships/slideLayout" Target="../slideLayouts/slideLayout8.xml"/><Relationship Id="rId7" Type="http://schemas.openxmlformats.org/officeDocument/2006/relationships/slideLayout" Target="../slideLayouts/slideLayout12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11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15.xml"/><Relationship Id="rId4" Type="http://schemas.openxmlformats.org/officeDocument/2006/relationships/slideLayout" Target="../slideLayouts/slideLayout9.xml"/><Relationship Id="rId9" Type="http://schemas.openxmlformats.org/officeDocument/2006/relationships/slideLayout" Target="../slideLayouts/slideLayout14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1544" y="768791"/>
            <a:ext cx="11753088" cy="75825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5928" y="1638733"/>
            <a:ext cx="11728704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0311B2-23A9-43C9-B8D0-7C371C121202}" type="datetimeFigureOut">
              <a:rPr lang="en-GB" smtClean="0"/>
              <a:t>24/06/2020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04FC25-86F0-433F-9448-CA7469E87FE8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8151" y="16872"/>
            <a:ext cx="1373014" cy="102064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35" y="16872"/>
            <a:ext cx="3373484" cy="8315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561057"/>
            <a:ext cx="12192000" cy="22640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better hope – brighter</a:t>
            </a:r>
            <a:r>
              <a:rPr lang="en-GB" sz="1200" baseline="0" dirty="0">
                <a:latin typeface="Arial" panose="020B0604020202020204" pitchFamily="34" charset="0"/>
                <a:cs typeface="Arial" panose="020B0604020202020204" pitchFamily="34" charset="0"/>
              </a:rPr>
              <a:t> future</a:t>
            </a: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36542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5" r:id="rId1"/>
    <p:sldLayoutId id="2147483756" r:id="rId2"/>
    <p:sldLayoutId id="2147483757" r:id="rId3"/>
    <p:sldLayoutId id="2147483758" r:id="rId4"/>
    <p:sldLayoutId id="2147483894" r:id="rId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78542E-BB15-654C-84E0-0AEE97E83F6B}" type="datetimeFigureOut">
              <a:rPr lang="en-US" smtClean="0"/>
              <a:t>6/24/2020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E23FE6-137A-0F46-BB13-7BA6D2D92D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7912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1" r:id="rId1"/>
    <p:sldLayoutId id="2147483872" r:id="rId2"/>
    <p:sldLayoutId id="2147483873" r:id="rId3"/>
    <p:sldLayoutId id="2147483874" r:id="rId4"/>
    <p:sldLayoutId id="2147483875" r:id="rId5"/>
    <p:sldLayoutId id="2147483876" r:id="rId6"/>
    <p:sldLayoutId id="2147483877" r:id="rId7"/>
    <p:sldLayoutId id="2147483878" r:id="rId8"/>
    <p:sldLayoutId id="2147483879" r:id="rId9"/>
    <p:sldLayoutId id="2147483880" r:id="rId10"/>
    <p:sldLayoutId id="214748388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95DF87-E0BC-0541-9154-2593744AD1ED}" type="datetimeFigureOut">
              <a:rPr lang="en-US" smtClean="0"/>
              <a:t>6/24/2020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AB56A2-E858-3A43-B4A0-C8D888B9BC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2238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3" r:id="rId1"/>
    <p:sldLayoutId id="2147483884" r:id="rId2"/>
    <p:sldLayoutId id="2147483885" r:id="rId3"/>
    <p:sldLayoutId id="2147483886" r:id="rId4"/>
    <p:sldLayoutId id="2147483887" r:id="rId5"/>
    <p:sldLayoutId id="2147483888" r:id="rId6"/>
    <p:sldLayoutId id="2147483889" r:id="rId7"/>
    <p:sldLayoutId id="2147483890" r:id="rId8"/>
    <p:sldLayoutId id="2147483891" r:id="rId9"/>
    <p:sldLayoutId id="2147483892" r:id="rId10"/>
    <p:sldLayoutId id="214748389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g5wNg_dKsYY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0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0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xQ9D4Jz95-A" TargetMode="Externa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15480" y="192026"/>
            <a:ext cx="9046780" cy="740003"/>
          </a:xfrm>
          <a:solidFill>
            <a:srgbClr val="FFFFF5">
              <a:alpha val="89804"/>
            </a:srgbClr>
          </a:solidFill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GB" sz="4800" dirty="0"/>
              <a:t>Y11 Thinking about A Level Chemistry!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73427"/>
            <a:ext cx="12192000" cy="5629126"/>
          </a:xfrm>
          <a:solidFill>
            <a:srgbClr val="FFFFF5">
              <a:alpha val="89804"/>
            </a:srgbClr>
          </a:solidFill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GB" sz="3600" b="1" dirty="0">
                <a:latin typeface="+mj-lt"/>
              </a:rPr>
              <a:t>Welcome to presentation 3!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GB" b="1" i="1" u="sng" dirty="0">
                <a:latin typeface="+mj-lt"/>
              </a:rPr>
              <a:t>What to expect from these resources:</a:t>
            </a:r>
          </a:p>
          <a:p>
            <a:pPr>
              <a:lnSpc>
                <a:spcPct val="100000"/>
              </a:lnSpc>
            </a:pPr>
            <a:r>
              <a:rPr lang="en-GB" dirty="0">
                <a:latin typeface="+mj-lt"/>
              </a:rPr>
              <a:t>A </a:t>
            </a:r>
            <a:r>
              <a:rPr lang="en-GB" b="1" dirty="0">
                <a:solidFill>
                  <a:srgbClr val="0070C0"/>
                </a:solidFill>
                <a:latin typeface="+mj-lt"/>
              </a:rPr>
              <a:t>taste</a:t>
            </a:r>
            <a:r>
              <a:rPr lang="en-GB" dirty="0">
                <a:latin typeface="+mj-lt"/>
              </a:rPr>
              <a:t> of what the content will look like</a:t>
            </a:r>
          </a:p>
          <a:p>
            <a:pPr>
              <a:lnSpc>
                <a:spcPct val="100000"/>
              </a:lnSpc>
            </a:pPr>
            <a:r>
              <a:rPr lang="en-GB" dirty="0">
                <a:latin typeface="+mj-lt"/>
              </a:rPr>
              <a:t>Clear </a:t>
            </a:r>
            <a:r>
              <a:rPr lang="en-GB" b="1" dirty="0">
                <a:solidFill>
                  <a:srgbClr val="0070C0"/>
                </a:solidFill>
                <a:latin typeface="+mj-lt"/>
              </a:rPr>
              <a:t>structure</a:t>
            </a:r>
            <a:r>
              <a:rPr lang="en-GB" dirty="0">
                <a:latin typeface="+mj-lt"/>
              </a:rPr>
              <a:t> to prepare for learning next year and help you “Bridge the Gap” from GCSE to A Level!</a:t>
            </a:r>
          </a:p>
        </p:txBody>
      </p:sp>
      <p:graphicFrame>
        <p:nvGraphicFramePr>
          <p:cNvPr id="8" name="Group 4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0710866"/>
              </p:ext>
            </p:extLst>
          </p:nvPr>
        </p:nvGraphicFramePr>
        <p:xfrm>
          <a:off x="1679575" y="4419119"/>
          <a:ext cx="8582891" cy="1811856"/>
        </p:xfrm>
        <a:graphic>
          <a:graphicData uri="http://schemas.openxmlformats.org/drawingml/2006/table">
            <a:tbl>
              <a:tblPr/>
              <a:tblGrid>
                <a:gridCol w="25002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826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115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GB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Learning goal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E4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What is A </a:t>
                      </a:r>
                      <a:r>
                        <a:rPr kumimoji="0" lang="en-GB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Level Chemistry </a:t>
                      </a:r>
                      <a:r>
                        <a:rPr kumimoji="0" lang="en-GB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About?!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115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GB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Prior knowledge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E4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Combined or Triple Chemistry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01289889"/>
                  </a:ext>
                </a:extLst>
              </a:tr>
              <a:tr h="89745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GB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Application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E4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Begin to prepare for the transition from GCSE to A Level using independent study resources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9" name="Picture 6" descr="Chestnut-Grove-Leaves-Co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95605" y="4950473"/>
            <a:ext cx="523148" cy="6272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6" descr="proud_banner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03512" y="5733256"/>
            <a:ext cx="2497304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18" name="AutoShape 2" descr="https://i.stack.imgur.com/cayb0.jpg"/>
          <p:cNvSpPr>
            <a:spLocks noChangeAspect="1" noChangeArrowheads="1"/>
          </p:cNvSpPr>
          <p:nvPr/>
        </p:nvSpPr>
        <p:spPr bwMode="auto">
          <a:xfrm>
            <a:off x="1679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074" name="AutoShape 2" descr="https://upload.wikimedia.org/wikipedia/commons/6/6e/Veil_Nebula_-_NGC6960.jpg"/>
          <p:cNvSpPr>
            <a:spLocks noChangeAspect="1" noChangeArrowheads="1"/>
          </p:cNvSpPr>
          <p:nvPr/>
        </p:nvSpPr>
        <p:spPr bwMode="auto">
          <a:xfrm>
            <a:off x="1679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4252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6664" y="455881"/>
            <a:ext cx="1202533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u="sng" dirty="0">
                <a:solidFill>
                  <a:schemeClr val="accent6">
                    <a:lumMod val="75000"/>
                  </a:schemeClr>
                </a:solidFill>
              </a:rPr>
              <a:t>Rate of reaction and pressure</a:t>
            </a:r>
          </a:p>
          <a:p>
            <a:pPr algn="ctr"/>
            <a:endParaRPr lang="en-US" sz="2400" b="1" u="sng" dirty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endParaRPr lang="en-US" sz="2400" b="1" u="sng" dirty="0">
              <a:solidFill>
                <a:schemeClr val="accent6">
                  <a:lumMod val="75000"/>
                </a:schemeClr>
              </a:solidFill>
            </a:endParaRPr>
          </a:p>
          <a:p>
            <a:endParaRPr lang="en-US" sz="2400" b="1" dirty="0">
              <a:solidFill>
                <a:schemeClr val="accent6">
                  <a:lumMod val="75000"/>
                </a:schemeClr>
              </a:solidFill>
            </a:endParaRPr>
          </a:p>
          <a:p>
            <a:endParaRPr lang="en-GB" sz="2400" dirty="0">
              <a:sym typeface="Wingdings" panose="05000000000000000000" pitchFamily="2" charset="2"/>
            </a:endParaRPr>
          </a:p>
          <a:p>
            <a:endParaRPr lang="en-GB" sz="2400" dirty="0">
              <a:sym typeface="Wingdings" panose="05000000000000000000" pitchFamily="2" charset="2"/>
            </a:endParaRPr>
          </a:p>
          <a:p>
            <a:endParaRPr lang="en-GB" sz="2400" dirty="0">
              <a:sym typeface="Wingdings" panose="05000000000000000000" pitchFamily="2" charset="2"/>
            </a:endParaRPr>
          </a:p>
          <a:p>
            <a:endParaRPr lang="en-GB" sz="2400" dirty="0">
              <a:sym typeface="Wingdings" panose="05000000000000000000" pitchFamily="2" charset="2"/>
            </a:endParaRPr>
          </a:p>
          <a:p>
            <a:endParaRPr lang="en-GB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634716" y="1124744"/>
            <a:ext cx="11089232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The 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</a:rPr>
              <a:t>greater the pressure </a:t>
            </a:r>
            <a:r>
              <a:rPr lang="en-US" sz="2400" dirty="0"/>
              <a:t>in a gaseous mixture, 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</a:rPr>
              <a:t>the greater the number of species per unit volume</a:t>
            </a:r>
            <a:r>
              <a:rPr lang="en-US" sz="2400" dirty="0"/>
              <a:t> and the 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</a:rPr>
              <a:t>greater the frequency collision</a:t>
            </a:r>
            <a:r>
              <a:rPr lang="en-US" sz="2400" dirty="0"/>
              <a:t>. </a:t>
            </a:r>
          </a:p>
          <a:p>
            <a:pPr algn="ctr"/>
            <a:endParaRPr lang="en-US" sz="2400" dirty="0"/>
          </a:p>
          <a:p>
            <a:pPr algn="ctr"/>
            <a:r>
              <a:rPr lang="en-US" sz="2400" b="1" dirty="0"/>
              <a:t> </a:t>
            </a:r>
          </a:p>
          <a:p>
            <a:pPr algn="ctr"/>
            <a:endParaRPr lang="en-US" sz="2400" b="1" dirty="0"/>
          </a:p>
          <a:p>
            <a:pPr algn="ctr"/>
            <a:endParaRPr lang="en-US" sz="2400" b="1" dirty="0"/>
          </a:p>
          <a:p>
            <a:pPr algn="ctr"/>
            <a:endParaRPr lang="en-GB" sz="2400" b="1" dirty="0"/>
          </a:p>
          <a:p>
            <a:pPr algn="ctr"/>
            <a:r>
              <a:rPr lang="en-US" sz="2400" b="1" dirty="0"/>
              <a:t>The collision energy, activation energy and hence the fraction of successful collisions are unaffected.</a:t>
            </a:r>
            <a:endParaRPr lang="en-GB" sz="2400" b="1" dirty="0"/>
          </a:p>
          <a:p>
            <a:pPr algn="ctr"/>
            <a:r>
              <a:rPr lang="en-US" sz="2400" dirty="0"/>
              <a:t> </a:t>
            </a:r>
            <a:endParaRPr lang="en-GB" sz="2400" dirty="0"/>
          </a:p>
          <a:p>
            <a:r>
              <a:rPr lang="en-US" sz="2400" dirty="0"/>
              <a:t>An 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</a:rPr>
              <a:t>increase in pressure increases the rate of reaction </a:t>
            </a:r>
            <a:r>
              <a:rPr lang="en-US" sz="2400" dirty="0"/>
              <a:t>because</a:t>
            </a:r>
            <a:endParaRPr lang="en-GB" sz="2400" dirty="0"/>
          </a:p>
          <a:p>
            <a:r>
              <a:rPr lang="en-US" sz="2400" b="1" dirty="0"/>
              <a:t>-	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</a:rPr>
              <a:t>the number of particles per unit volume increases</a:t>
            </a:r>
            <a:endParaRPr lang="en-GB" sz="2400" b="1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sz="2400" b="1" dirty="0"/>
              <a:t>-	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</a:rPr>
              <a:t>so the collision frequency increases</a:t>
            </a:r>
            <a:endParaRPr lang="en-GB" sz="24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182888" y="2190911"/>
            <a:ext cx="7992888" cy="1200329"/>
          </a:xfrm>
          <a:prstGeom prst="rect">
            <a:avLst/>
          </a:prstGeom>
          <a:gradFill>
            <a:gsLst>
              <a:gs pos="0">
                <a:schemeClr val="accent6">
                  <a:tint val="50000"/>
                  <a:satMod val="300000"/>
                </a:schemeClr>
              </a:gs>
              <a:gs pos="35000">
                <a:schemeClr val="accent6">
                  <a:tint val="37000"/>
                  <a:satMod val="300000"/>
                </a:schemeClr>
              </a:gs>
              <a:gs pos="100000">
                <a:schemeClr val="accent6">
                  <a:tint val="15000"/>
                  <a:satMod val="350000"/>
                </a:schemeClr>
              </a:gs>
            </a:gsLst>
            <a:lin ang="16200000" scaled="1"/>
          </a:gradFill>
          <a:ln>
            <a:solidFill>
              <a:schemeClr val="accent6">
                <a:shade val="95000"/>
                <a:satMod val="10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An increase in pressure causes the rate of reaction to increase by increasing the collision frequency. The pressure of a system is generally increased by reducing its volume.</a:t>
            </a:r>
            <a:endParaRPr lang="en-GB" sz="2400" b="1" dirty="0"/>
          </a:p>
        </p:txBody>
      </p:sp>
    </p:spTree>
    <p:extLst>
      <p:ext uri="{BB962C8B-B14F-4D97-AF65-F5344CB8AC3E}">
        <p14:creationId xmlns:p14="http://schemas.microsoft.com/office/powerpoint/2010/main" val="27032256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70720" y="1124571"/>
            <a:ext cx="11017224" cy="122413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166664" y="455881"/>
            <a:ext cx="1202533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u="sng" dirty="0">
                <a:solidFill>
                  <a:schemeClr val="accent6">
                    <a:lumMod val="75000"/>
                  </a:schemeClr>
                </a:solidFill>
              </a:rPr>
              <a:t>Rate of reaction and catalyst</a:t>
            </a:r>
          </a:p>
          <a:p>
            <a:pPr algn="ctr"/>
            <a:endParaRPr lang="en-US" sz="2400" b="1" u="sng" dirty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endParaRPr lang="en-US" sz="2400" b="1" u="sng" dirty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endParaRPr lang="en-US" sz="2400" b="1" u="sng" dirty="0">
              <a:solidFill>
                <a:schemeClr val="accent6">
                  <a:lumMod val="75000"/>
                </a:schemeClr>
              </a:solidFill>
            </a:endParaRPr>
          </a:p>
          <a:p>
            <a:endParaRPr lang="en-US" sz="2400" b="1" dirty="0">
              <a:solidFill>
                <a:schemeClr val="accent6">
                  <a:lumMod val="75000"/>
                </a:schemeClr>
              </a:solidFill>
            </a:endParaRPr>
          </a:p>
          <a:p>
            <a:endParaRPr lang="en-GB" sz="2400" dirty="0">
              <a:sym typeface="Wingdings" panose="05000000000000000000" pitchFamily="2" charset="2"/>
            </a:endParaRPr>
          </a:p>
          <a:p>
            <a:endParaRPr lang="en-GB" sz="2400" dirty="0">
              <a:sym typeface="Wingdings" panose="05000000000000000000" pitchFamily="2" charset="2"/>
            </a:endParaRPr>
          </a:p>
          <a:p>
            <a:endParaRPr lang="en-GB" sz="2400" dirty="0">
              <a:sym typeface="Wingdings" panose="05000000000000000000" pitchFamily="2" charset="2"/>
            </a:endParaRPr>
          </a:p>
          <a:p>
            <a:endParaRPr lang="en-GB" sz="2400" dirty="0">
              <a:sym typeface="Wingdings" panose="05000000000000000000" pitchFamily="2" charset="2"/>
            </a:endParaRPr>
          </a:p>
          <a:p>
            <a:endParaRPr lang="en-GB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670720" y="1340768"/>
            <a:ext cx="1101722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A catalyst is a substance which changes the rate of a chemical reaction without itself being chemically altered at the end of the reaction.</a:t>
            </a:r>
            <a:endParaRPr lang="en-GB" sz="2400" b="1" dirty="0"/>
          </a:p>
          <a:p>
            <a:pPr algn="ctr"/>
            <a:r>
              <a:rPr lang="en-US" sz="2400" dirty="0"/>
              <a:t> </a:t>
            </a:r>
            <a:endParaRPr lang="en-GB" sz="2400" dirty="0"/>
          </a:p>
          <a:p>
            <a:pPr algn="ctr"/>
            <a:r>
              <a:rPr lang="en-US" sz="2400" b="1" dirty="0">
                <a:solidFill>
                  <a:schemeClr val="accent6">
                    <a:lumMod val="75000"/>
                  </a:schemeClr>
                </a:solidFill>
              </a:rPr>
              <a:t>Catalysts provide </a:t>
            </a:r>
            <a:r>
              <a:rPr lang="en-US" sz="2400" dirty="0"/>
              <a:t>an 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</a:rPr>
              <a:t>alternative reaction pathway</a:t>
            </a:r>
            <a:r>
              <a:rPr lang="en-US" sz="2400" dirty="0"/>
              <a:t>, usually by introducing an extra step into the reaction, which has a 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</a:rPr>
              <a:t>lower activation energy</a:t>
            </a:r>
            <a:r>
              <a:rPr lang="en-US" sz="2400" dirty="0"/>
              <a:t> than the </a:t>
            </a:r>
            <a:r>
              <a:rPr lang="en-US" sz="2400" dirty="0" err="1"/>
              <a:t>uncatalysed</a:t>
            </a:r>
            <a:r>
              <a:rPr lang="en-US" sz="2400" dirty="0"/>
              <a:t> reaction. </a:t>
            </a:r>
            <a:endParaRPr lang="en-GB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1703512" y="3940726"/>
            <a:ext cx="4185897" cy="1938992"/>
          </a:xfrm>
          <a:prstGeom prst="rect">
            <a:avLst/>
          </a:prstGeom>
          <a:noFill/>
          <a:ln w="25400">
            <a:solidFill>
              <a:schemeClr val="accent6">
                <a:shade val="95000"/>
                <a:satMod val="10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Draw a Maxwell-Boltzmann distribution graph to show the molecular energies of a </a:t>
            </a:r>
            <a:r>
              <a:rPr lang="en-US" sz="2400" b="1" dirty="0" err="1"/>
              <a:t>catalysed</a:t>
            </a:r>
            <a:r>
              <a:rPr lang="en-US" sz="2400" b="1" dirty="0"/>
              <a:t> and </a:t>
            </a:r>
            <a:r>
              <a:rPr lang="en-US" sz="2400" b="1" dirty="0" err="1"/>
              <a:t>uncataylsed</a:t>
            </a:r>
            <a:r>
              <a:rPr lang="en-US" sz="2400" b="1" dirty="0"/>
              <a:t> reaction.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ECE50D1-ABCB-4E4C-9C6D-29CEC3176119}"/>
              </a:ext>
            </a:extLst>
          </p:cNvPr>
          <p:cNvSpPr/>
          <p:nvPr/>
        </p:nvSpPr>
        <p:spPr>
          <a:xfrm rot="1705878">
            <a:off x="7362400" y="4988705"/>
            <a:ext cx="350968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400" b="1" dirty="0">
                <a:solidFill>
                  <a:srgbClr val="FF0000"/>
                </a:solidFill>
              </a:rPr>
              <a:t>WORK OUT THE ANSWER!</a:t>
            </a:r>
          </a:p>
        </p:txBody>
      </p:sp>
    </p:spTree>
    <p:extLst>
      <p:ext uri="{BB962C8B-B14F-4D97-AF65-F5344CB8AC3E}">
        <p14:creationId xmlns:p14="http://schemas.microsoft.com/office/powerpoint/2010/main" val="5355873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70720" y="1124571"/>
            <a:ext cx="11017224" cy="122413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166664" y="455881"/>
            <a:ext cx="1202533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u="sng" dirty="0">
                <a:solidFill>
                  <a:schemeClr val="accent6">
                    <a:lumMod val="75000"/>
                  </a:schemeClr>
                </a:solidFill>
              </a:rPr>
              <a:t>Rate of reaction and catalyst</a:t>
            </a:r>
          </a:p>
          <a:p>
            <a:pPr algn="ctr"/>
            <a:endParaRPr lang="en-US" sz="2400" b="1" u="sng" dirty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endParaRPr lang="en-US" sz="2400" b="1" u="sng" dirty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endParaRPr lang="en-US" sz="2400" b="1" u="sng" dirty="0">
              <a:solidFill>
                <a:schemeClr val="accent6">
                  <a:lumMod val="75000"/>
                </a:schemeClr>
              </a:solidFill>
            </a:endParaRPr>
          </a:p>
          <a:p>
            <a:endParaRPr lang="en-US" sz="2400" b="1" dirty="0">
              <a:solidFill>
                <a:schemeClr val="accent6">
                  <a:lumMod val="75000"/>
                </a:schemeClr>
              </a:solidFill>
            </a:endParaRPr>
          </a:p>
          <a:p>
            <a:endParaRPr lang="en-GB" sz="2400" dirty="0">
              <a:sym typeface="Wingdings" panose="05000000000000000000" pitchFamily="2" charset="2"/>
            </a:endParaRPr>
          </a:p>
          <a:p>
            <a:endParaRPr lang="en-GB" sz="2400" dirty="0">
              <a:sym typeface="Wingdings" panose="05000000000000000000" pitchFamily="2" charset="2"/>
            </a:endParaRPr>
          </a:p>
          <a:p>
            <a:endParaRPr lang="en-GB" sz="2400" dirty="0">
              <a:sym typeface="Wingdings" panose="05000000000000000000" pitchFamily="2" charset="2"/>
            </a:endParaRPr>
          </a:p>
          <a:p>
            <a:endParaRPr lang="en-GB" sz="2400" dirty="0">
              <a:sym typeface="Wingdings" panose="05000000000000000000" pitchFamily="2" charset="2"/>
            </a:endParaRPr>
          </a:p>
          <a:p>
            <a:endParaRPr lang="en-GB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670720" y="1340768"/>
            <a:ext cx="1101722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A catalyst is a substance which changes the rate of a chemical reaction without itself being chemically altered at the end of the reaction.</a:t>
            </a:r>
            <a:endParaRPr lang="en-GB" sz="2400" b="1" dirty="0"/>
          </a:p>
          <a:p>
            <a:pPr algn="ctr"/>
            <a:r>
              <a:rPr lang="en-US" sz="2400" dirty="0"/>
              <a:t> </a:t>
            </a:r>
            <a:endParaRPr lang="en-GB" sz="2400" dirty="0"/>
          </a:p>
          <a:p>
            <a:pPr algn="ctr"/>
            <a:r>
              <a:rPr lang="en-US" sz="2400" b="1" dirty="0">
                <a:solidFill>
                  <a:schemeClr val="accent6">
                    <a:lumMod val="75000"/>
                  </a:schemeClr>
                </a:solidFill>
              </a:rPr>
              <a:t>Catalysts provide </a:t>
            </a:r>
            <a:r>
              <a:rPr lang="en-US" sz="2400" dirty="0"/>
              <a:t>an 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</a:rPr>
              <a:t>alternative reaction pathway</a:t>
            </a:r>
            <a:r>
              <a:rPr lang="en-US" sz="2400" dirty="0"/>
              <a:t>, usually by introducing an extra step into the reaction, which has a 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</a:rPr>
              <a:t>lower activation energy</a:t>
            </a:r>
            <a:r>
              <a:rPr lang="en-US" sz="2400" dirty="0"/>
              <a:t> than the </a:t>
            </a:r>
            <a:r>
              <a:rPr lang="en-US" sz="2400" dirty="0" err="1"/>
              <a:t>uncatalysed</a:t>
            </a:r>
            <a:r>
              <a:rPr lang="en-US" sz="2400" dirty="0"/>
              <a:t> reaction. </a:t>
            </a:r>
            <a:endParaRPr lang="en-GB" sz="2400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88088" y="3606709"/>
            <a:ext cx="4620921" cy="2607027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703512" y="3940726"/>
            <a:ext cx="4185897" cy="1938992"/>
          </a:xfrm>
          <a:prstGeom prst="rect">
            <a:avLst/>
          </a:prstGeom>
          <a:noFill/>
          <a:ln w="25400">
            <a:solidFill>
              <a:schemeClr val="accent6">
                <a:shade val="95000"/>
                <a:satMod val="10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Draw a Maxwell-Boltzmann distribution graph to show the molecular energies of a </a:t>
            </a:r>
            <a:r>
              <a:rPr lang="en-US" sz="2400" b="1" dirty="0" err="1"/>
              <a:t>catalysed</a:t>
            </a:r>
            <a:r>
              <a:rPr lang="en-US" sz="2400" b="1" dirty="0"/>
              <a:t> and </a:t>
            </a:r>
            <a:r>
              <a:rPr lang="en-US" sz="2400" b="1" dirty="0" err="1"/>
              <a:t>uncataylsed</a:t>
            </a:r>
            <a:r>
              <a:rPr lang="en-US" sz="2400" b="1" dirty="0"/>
              <a:t> reaction.</a:t>
            </a:r>
          </a:p>
        </p:txBody>
      </p:sp>
    </p:spTree>
    <p:extLst>
      <p:ext uri="{BB962C8B-B14F-4D97-AF65-F5344CB8AC3E}">
        <p14:creationId xmlns:p14="http://schemas.microsoft.com/office/powerpoint/2010/main" val="936710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6664" y="455881"/>
            <a:ext cx="1202533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u="sng" dirty="0">
                <a:solidFill>
                  <a:schemeClr val="accent6">
                    <a:lumMod val="75000"/>
                  </a:schemeClr>
                </a:solidFill>
              </a:rPr>
              <a:t>Dynamic equilibrium</a:t>
            </a:r>
          </a:p>
          <a:p>
            <a:pPr algn="ctr"/>
            <a:endParaRPr lang="en-US" sz="2400" b="1" u="sng" dirty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endParaRPr lang="en-US" sz="2400" b="1" u="sng" dirty="0">
              <a:solidFill>
                <a:schemeClr val="accent6">
                  <a:lumMod val="75000"/>
                </a:schemeClr>
              </a:solidFill>
            </a:endParaRPr>
          </a:p>
          <a:p>
            <a:endParaRPr lang="en-US" sz="2400" b="1" dirty="0">
              <a:solidFill>
                <a:schemeClr val="accent6">
                  <a:lumMod val="75000"/>
                </a:schemeClr>
              </a:solidFill>
            </a:endParaRPr>
          </a:p>
          <a:p>
            <a:endParaRPr lang="en-GB" sz="2400" dirty="0">
              <a:sym typeface="Wingdings" panose="05000000000000000000" pitchFamily="2" charset="2"/>
            </a:endParaRPr>
          </a:p>
          <a:p>
            <a:endParaRPr lang="en-GB" sz="2400" dirty="0">
              <a:sym typeface="Wingdings" panose="05000000000000000000" pitchFamily="2" charset="2"/>
            </a:endParaRPr>
          </a:p>
          <a:p>
            <a:endParaRPr lang="en-GB" sz="2400" dirty="0">
              <a:sym typeface="Wingdings" panose="05000000000000000000" pitchFamily="2" charset="2"/>
            </a:endParaRPr>
          </a:p>
          <a:p>
            <a:endParaRPr lang="en-GB" sz="2400" dirty="0">
              <a:sym typeface="Wingdings" panose="05000000000000000000" pitchFamily="2" charset="2"/>
            </a:endParaRPr>
          </a:p>
          <a:p>
            <a:endParaRPr lang="en-GB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166663" y="969620"/>
            <a:ext cx="11833992" cy="1200329"/>
          </a:xfrm>
          <a:prstGeom prst="rect">
            <a:avLst/>
          </a:prstGeom>
          <a:gradFill>
            <a:gsLst>
              <a:gs pos="0">
                <a:schemeClr val="accent6">
                  <a:tint val="50000"/>
                  <a:satMod val="300000"/>
                </a:schemeClr>
              </a:gs>
              <a:gs pos="35000">
                <a:schemeClr val="accent6">
                  <a:tint val="37000"/>
                  <a:satMod val="300000"/>
                </a:schemeClr>
              </a:gs>
              <a:gs pos="100000">
                <a:schemeClr val="accent6">
                  <a:tint val="15000"/>
                  <a:satMod val="350000"/>
                </a:schemeClr>
              </a:gs>
            </a:gsLst>
            <a:lin ang="16200000" scaled="1"/>
          </a:gradFill>
          <a:ln>
            <a:solidFill>
              <a:schemeClr val="accent6">
                <a:shade val="95000"/>
                <a:satMod val="10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“Dynamic” = the reaction has not stopped; it is simply moving in both directions at the same rate. </a:t>
            </a:r>
          </a:p>
          <a:p>
            <a:pPr algn="ctr"/>
            <a:r>
              <a:rPr lang="en-US" sz="2400" b="1" dirty="0"/>
              <a:t>“Equilibrium” = the amount of reactants and products in the system is staying the same</a:t>
            </a:r>
            <a:r>
              <a:rPr lang="en-US" b="1" dirty="0"/>
              <a:t>. 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66663" y="2253385"/>
            <a:ext cx="1183399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In 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</a:rPr>
              <a:t>reversible reactions</a:t>
            </a:r>
            <a:r>
              <a:rPr lang="en-US" sz="2400" dirty="0"/>
              <a:t>, the 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</a:rPr>
              <a:t>rate of </a:t>
            </a:r>
            <a:r>
              <a:rPr lang="en-US" sz="2400" dirty="0"/>
              <a:t>the 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</a:rPr>
              <a:t>forward reaction decreases </a:t>
            </a:r>
            <a:r>
              <a:rPr lang="en-US" sz="2400" dirty="0"/>
              <a:t>and the 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</a:rPr>
              <a:t>rate of </a:t>
            </a:r>
            <a:r>
              <a:rPr lang="en-US" sz="2400" dirty="0"/>
              <a:t>the 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</a:rPr>
              <a:t>reverse reaction increases</a:t>
            </a:r>
            <a:r>
              <a:rPr lang="en-US" sz="2400" dirty="0"/>
              <a:t>. 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</a:rPr>
              <a:t>Eventually</a:t>
            </a:r>
            <a:r>
              <a:rPr lang="en-US" sz="2400" dirty="0"/>
              <a:t>, the reaction will reach a stage where 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</a:rPr>
              <a:t>both forward and backward reactions are proceeding at the same rate</a:t>
            </a:r>
            <a:r>
              <a:rPr lang="en-US" sz="2400" dirty="0"/>
              <a:t>. </a:t>
            </a:r>
          </a:p>
          <a:p>
            <a:pPr algn="ctr"/>
            <a:r>
              <a:rPr lang="en-US" sz="2400" dirty="0"/>
              <a:t>At this stage, a 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</a:rPr>
              <a:t>dynamic equilibrium</a:t>
            </a:r>
            <a:r>
              <a:rPr lang="en-US" sz="2400" dirty="0"/>
              <a:t> has been reached.  </a:t>
            </a:r>
            <a:endParaRPr lang="en-GB" sz="2400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15023EB-94E0-41C4-B181-D06823B2F589}"/>
              </a:ext>
            </a:extLst>
          </p:cNvPr>
          <p:cNvSpPr/>
          <p:nvPr/>
        </p:nvSpPr>
        <p:spPr>
          <a:xfrm>
            <a:off x="35900" y="44624"/>
            <a:ext cx="4259900" cy="830996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Hint:</a:t>
            </a:r>
          </a:p>
          <a:p>
            <a:r>
              <a:rPr lang="en-GB" dirty="0">
                <a:hlinkClick r:id="rId3"/>
              </a:rPr>
              <a:t>https://www.youtube.com/watch?v=g5wNg_dKsYY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448993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6664" y="455881"/>
            <a:ext cx="1202533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u="sng" dirty="0">
                <a:solidFill>
                  <a:schemeClr val="accent6">
                    <a:lumMod val="75000"/>
                  </a:schemeClr>
                </a:solidFill>
              </a:rPr>
              <a:t>Dynamic equilibrium</a:t>
            </a:r>
          </a:p>
          <a:p>
            <a:pPr algn="ctr"/>
            <a:endParaRPr lang="en-US" sz="2400" b="1" u="sng" dirty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endParaRPr lang="en-US" sz="2400" b="1" u="sng" dirty="0">
              <a:solidFill>
                <a:schemeClr val="accent6">
                  <a:lumMod val="75000"/>
                </a:schemeClr>
              </a:solidFill>
            </a:endParaRPr>
          </a:p>
          <a:p>
            <a:endParaRPr lang="en-US" sz="2400" b="1" dirty="0">
              <a:solidFill>
                <a:schemeClr val="accent6">
                  <a:lumMod val="75000"/>
                </a:schemeClr>
              </a:solidFill>
            </a:endParaRPr>
          </a:p>
          <a:p>
            <a:endParaRPr lang="en-GB" sz="2400" dirty="0">
              <a:sym typeface="Wingdings" panose="05000000000000000000" pitchFamily="2" charset="2"/>
            </a:endParaRPr>
          </a:p>
          <a:p>
            <a:endParaRPr lang="en-GB" sz="2400" dirty="0">
              <a:sym typeface="Wingdings" panose="05000000000000000000" pitchFamily="2" charset="2"/>
            </a:endParaRPr>
          </a:p>
          <a:p>
            <a:endParaRPr lang="en-GB" sz="2400" dirty="0">
              <a:sym typeface="Wingdings" panose="05000000000000000000" pitchFamily="2" charset="2"/>
            </a:endParaRPr>
          </a:p>
          <a:p>
            <a:endParaRPr lang="en-GB" sz="2400" dirty="0">
              <a:sym typeface="Wingdings" panose="05000000000000000000" pitchFamily="2" charset="2"/>
            </a:endParaRPr>
          </a:p>
          <a:p>
            <a:endParaRPr lang="en-GB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199906" y="1772816"/>
            <a:ext cx="5281265" cy="2677656"/>
          </a:xfrm>
          <a:prstGeom prst="rect">
            <a:avLst/>
          </a:prstGeom>
          <a:noFill/>
          <a:ln w="25400">
            <a:solidFill>
              <a:schemeClr val="accent6">
                <a:shade val="95000"/>
                <a:satMod val="10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A 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</a:rPr>
              <a:t>closed system </a:t>
            </a:r>
            <a:r>
              <a:rPr lang="en-US" sz="2400" b="1" dirty="0"/>
              <a:t>is one from which reactants and products cannot escape. </a:t>
            </a:r>
          </a:p>
          <a:p>
            <a:pPr algn="ctr"/>
            <a:r>
              <a:rPr lang="en-US" sz="2400" dirty="0"/>
              <a:t>In closed systems the 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</a:rPr>
              <a:t>forward and reverse reactions continue until dynamic equilibrium is reached</a:t>
            </a:r>
            <a:r>
              <a:rPr lang="en-US" sz="2400" dirty="0"/>
              <a:t>. All reactions in a closed system are therefore reversible.</a:t>
            </a:r>
            <a:endParaRPr lang="en-US" dirty="0"/>
          </a:p>
        </p:txBody>
      </p:sp>
      <p:pic>
        <p:nvPicPr>
          <p:cNvPr id="11" name="Picture 2" descr="Equilibrium. Write down on separate post-it notes what you think ...">
            <a:extLst>
              <a:ext uri="{FF2B5EF4-FFF2-40B4-BE49-F238E27FC236}">
                <a16:creationId xmlns:a16="http://schemas.microsoft.com/office/drawing/2014/main" id="{88AE320F-0764-41F8-BF98-11DBE8C4EEC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50"/>
          <a:stretch/>
        </p:blipFill>
        <p:spPr bwMode="auto">
          <a:xfrm>
            <a:off x="6464239" y="1462472"/>
            <a:ext cx="5392401" cy="3933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628046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6664" y="455881"/>
            <a:ext cx="1202533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u="sng" dirty="0">
                <a:solidFill>
                  <a:schemeClr val="accent6">
                    <a:lumMod val="75000"/>
                  </a:schemeClr>
                </a:solidFill>
              </a:rPr>
              <a:t>Dynamic equilibrium</a:t>
            </a:r>
          </a:p>
          <a:p>
            <a:pPr algn="ctr"/>
            <a:endParaRPr lang="en-US" sz="2400" b="1" u="sng" dirty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endParaRPr lang="en-US" sz="2400" b="1" u="sng" dirty="0">
              <a:solidFill>
                <a:schemeClr val="accent6">
                  <a:lumMod val="75000"/>
                </a:schemeClr>
              </a:solidFill>
            </a:endParaRPr>
          </a:p>
          <a:p>
            <a:endParaRPr lang="en-US" sz="2400" b="1" dirty="0">
              <a:solidFill>
                <a:schemeClr val="accent6">
                  <a:lumMod val="75000"/>
                </a:schemeClr>
              </a:solidFill>
            </a:endParaRPr>
          </a:p>
          <a:p>
            <a:endParaRPr lang="en-GB" sz="2400" dirty="0">
              <a:sym typeface="Wingdings" panose="05000000000000000000" pitchFamily="2" charset="2"/>
            </a:endParaRPr>
          </a:p>
          <a:p>
            <a:endParaRPr lang="en-GB" sz="2400" dirty="0">
              <a:sym typeface="Wingdings" panose="05000000000000000000" pitchFamily="2" charset="2"/>
            </a:endParaRPr>
          </a:p>
          <a:p>
            <a:endParaRPr lang="en-GB" sz="2400" dirty="0">
              <a:sym typeface="Wingdings" panose="05000000000000000000" pitchFamily="2" charset="2"/>
            </a:endParaRPr>
          </a:p>
          <a:p>
            <a:endParaRPr lang="en-GB" sz="2400" dirty="0">
              <a:sym typeface="Wingdings" panose="05000000000000000000" pitchFamily="2" charset="2"/>
            </a:endParaRPr>
          </a:p>
          <a:p>
            <a:endParaRPr lang="en-GB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5729672" y="1772816"/>
            <a:ext cx="6336702" cy="2677656"/>
          </a:xfrm>
          <a:prstGeom prst="rect">
            <a:avLst/>
          </a:prstGeom>
          <a:noFill/>
          <a:ln w="25400">
            <a:solidFill>
              <a:schemeClr val="accent6">
                <a:shade val="95000"/>
                <a:satMod val="10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An 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</a:rPr>
              <a:t>open system </a:t>
            </a:r>
            <a:r>
              <a:rPr lang="en-US" sz="2400" b="1" dirty="0"/>
              <a:t>is one from which reactants and products can escape. </a:t>
            </a:r>
            <a:endParaRPr lang="en-US" sz="2400" dirty="0"/>
          </a:p>
          <a:p>
            <a:pPr algn="ctr"/>
            <a:r>
              <a:rPr lang="en-US" sz="2400" dirty="0"/>
              <a:t>In an open system, the 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</a:rPr>
              <a:t>products are removed </a:t>
            </a:r>
            <a:r>
              <a:rPr lang="en-US" sz="2400" dirty="0"/>
              <a:t>as soon as they are formed, so the 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</a:rPr>
              <a:t>reverse reaction is not able </a:t>
            </a:r>
            <a:r>
              <a:rPr lang="en-US" sz="2400" dirty="0"/>
              <a:t>to take place. Such reactions 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</a:rPr>
              <a:t>never reach equilibrium</a:t>
            </a:r>
            <a:r>
              <a:rPr lang="en-US" sz="2400" dirty="0"/>
              <a:t>, but proceed until all the reactions have been converted into products. </a:t>
            </a:r>
            <a:endParaRPr lang="en-GB" sz="2400" dirty="0"/>
          </a:p>
        </p:txBody>
      </p:sp>
      <p:pic>
        <p:nvPicPr>
          <p:cNvPr id="1026" name="Picture 2" descr="Equilibrium. Write down on separate post-it notes what you think ...">
            <a:extLst>
              <a:ext uri="{FF2B5EF4-FFF2-40B4-BE49-F238E27FC236}">
                <a16:creationId xmlns:a16="http://schemas.microsoft.com/office/drawing/2014/main" id="{74E6D8CC-908D-4EF6-A566-D110078F715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50"/>
          <a:stretch/>
        </p:blipFill>
        <p:spPr bwMode="auto">
          <a:xfrm>
            <a:off x="166664" y="1462472"/>
            <a:ext cx="5392401" cy="3933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090390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66664" y="476672"/>
            <a:ext cx="1202533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u="sng" dirty="0">
                <a:solidFill>
                  <a:schemeClr val="accent6">
                    <a:lumMod val="75000"/>
                  </a:schemeClr>
                </a:solidFill>
              </a:rPr>
              <a:t>Le </a:t>
            </a:r>
            <a:r>
              <a:rPr lang="en-US" sz="2400" b="1" u="sng" dirty="0" err="1">
                <a:solidFill>
                  <a:schemeClr val="accent6">
                    <a:lumMod val="75000"/>
                  </a:schemeClr>
                </a:solidFill>
              </a:rPr>
              <a:t>Chatelier’s</a:t>
            </a:r>
            <a:r>
              <a:rPr lang="en-US" sz="2400" b="1" u="sng" dirty="0">
                <a:solidFill>
                  <a:schemeClr val="accent6">
                    <a:lumMod val="75000"/>
                  </a:schemeClr>
                </a:solidFill>
              </a:rPr>
              <a:t> Principle</a:t>
            </a:r>
          </a:p>
          <a:p>
            <a:pPr algn="ctr"/>
            <a:endParaRPr lang="en-US" sz="2400" b="1" u="sng" dirty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endParaRPr lang="en-US" sz="2400" b="1" u="sng" dirty="0">
              <a:solidFill>
                <a:schemeClr val="accent6">
                  <a:lumMod val="75000"/>
                </a:schemeClr>
              </a:solidFill>
            </a:endParaRPr>
          </a:p>
          <a:p>
            <a:endParaRPr lang="en-US" sz="2400" b="1" dirty="0">
              <a:solidFill>
                <a:schemeClr val="accent6">
                  <a:lumMod val="75000"/>
                </a:schemeClr>
              </a:solidFill>
            </a:endParaRPr>
          </a:p>
          <a:p>
            <a:endParaRPr lang="en-GB" sz="2400" dirty="0">
              <a:sym typeface="Wingdings" panose="05000000000000000000" pitchFamily="2" charset="2"/>
            </a:endParaRPr>
          </a:p>
          <a:p>
            <a:endParaRPr lang="en-GB" sz="2400" dirty="0">
              <a:sym typeface="Wingdings" panose="05000000000000000000" pitchFamily="2" charset="2"/>
            </a:endParaRPr>
          </a:p>
          <a:p>
            <a:endParaRPr lang="en-GB" sz="2400" dirty="0">
              <a:sym typeface="Wingdings" panose="05000000000000000000" pitchFamily="2" charset="2"/>
            </a:endParaRPr>
          </a:p>
          <a:p>
            <a:endParaRPr lang="en-GB" sz="2400" dirty="0">
              <a:sym typeface="Wingdings" panose="05000000000000000000" pitchFamily="2" charset="2"/>
            </a:endParaRPr>
          </a:p>
          <a:p>
            <a:endParaRPr lang="en-GB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623392" y="1390890"/>
            <a:ext cx="10873208" cy="95410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If a constraint is imposed on a system at equilibrium, then the system will respond in such a way as to counteract the effect of that constraint.</a:t>
            </a:r>
            <a:endParaRPr lang="en-GB" sz="28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1775520" y="2636912"/>
            <a:ext cx="8784976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If the 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</a:rPr>
              <a:t>conditions</a:t>
            </a:r>
            <a:r>
              <a:rPr lang="en-US" sz="2800" dirty="0"/>
              <a:t> are 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</a:rPr>
              <a:t>changed after equilibrium </a:t>
            </a:r>
            <a:r>
              <a:rPr lang="en-US" sz="2800" dirty="0"/>
              <a:t>has been 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</a:rPr>
              <a:t>established</a:t>
            </a:r>
            <a:r>
              <a:rPr lang="en-US" sz="2800" dirty="0"/>
              <a:t>, the 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</a:rPr>
              <a:t>system</a:t>
            </a:r>
            <a:r>
              <a:rPr lang="en-US" sz="2800" dirty="0"/>
              <a:t> may 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</a:rPr>
              <a:t>no longer </a:t>
            </a:r>
            <a:r>
              <a:rPr lang="en-US" sz="2800" dirty="0"/>
              <a:t>be 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</a:rPr>
              <a:t>at </a:t>
            </a:r>
            <a:r>
              <a:rPr lang="en-US" sz="2800" b="1" dirty="0" err="1">
                <a:solidFill>
                  <a:schemeClr val="accent6">
                    <a:lumMod val="75000"/>
                  </a:schemeClr>
                </a:solidFill>
              </a:rPr>
              <a:t>equilbrium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800" dirty="0"/>
              <a:t>and may 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</a:rPr>
              <a:t>move in one direction or another to re-establish equilibrium</a:t>
            </a:r>
            <a:r>
              <a:rPr lang="en-US" sz="2800" dirty="0"/>
              <a:t>. </a:t>
            </a:r>
          </a:p>
          <a:p>
            <a:pPr algn="ctr"/>
            <a:endParaRPr lang="en-US" sz="2800" dirty="0"/>
          </a:p>
          <a:p>
            <a:pPr algn="ctr"/>
            <a:r>
              <a:rPr lang="en-US" sz="2800" dirty="0"/>
              <a:t>The 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</a:rPr>
              <a:t>direction</a:t>
            </a:r>
            <a:r>
              <a:rPr lang="en-US" sz="2800" dirty="0"/>
              <a:t> in which the 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</a:rPr>
              <a:t>system will move </a:t>
            </a:r>
            <a:r>
              <a:rPr lang="en-US" sz="2800" dirty="0"/>
              <a:t>to re-establish equilibrium can be 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</a:rPr>
              <a:t>predicted by Le Chatelier's principle</a:t>
            </a:r>
            <a:r>
              <a:rPr lang="en-US" sz="2800" dirty="0"/>
              <a:t>.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75292747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6664" y="476672"/>
            <a:ext cx="1202533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u="sng" dirty="0">
                <a:solidFill>
                  <a:schemeClr val="accent6">
                    <a:lumMod val="75000"/>
                  </a:schemeClr>
                </a:solidFill>
              </a:rPr>
              <a:t>Le </a:t>
            </a:r>
            <a:r>
              <a:rPr lang="en-US" sz="2400" b="1" u="sng" dirty="0" err="1">
                <a:solidFill>
                  <a:schemeClr val="accent6">
                    <a:lumMod val="75000"/>
                  </a:schemeClr>
                </a:solidFill>
              </a:rPr>
              <a:t>Chatelier’s</a:t>
            </a:r>
            <a:r>
              <a:rPr lang="en-US" sz="2400" b="1" u="sng" dirty="0">
                <a:solidFill>
                  <a:schemeClr val="accent6">
                    <a:lumMod val="75000"/>
                  </a:schemeClr>
                </a:solidFill>
              </a:rPr>
              <a:t> Principle - Concentration</a:t>
            </a:r>
          </a:p>
          <a:p>
            <a:pPr algn="ctr"/>
            <a:endParaRPr lang="en-US" sz="2400" b="1" u="sng" dirty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endParaRPr lang="en-US" sz="2400" b="1" u="sng" dirty="0">
              <a:solidFill>
                <a:schemeClr val="accent6">
                  <a:lumMod val="75000"/>
                </a:schemeClr>
              </a:solidFill>
            </a:endParaRPr>
          </a:p>
          <a:p>
            <a:endParaRPr lang="en-US" sz="2400" b="1" dirty="0">
              <a:solidFill>
                <a:schemeClr val="accent6">
                  <a:lumMod val="75000"/>
                </a:schemeClr>
              </a:solidFill>
            </a:endParaRPr>
          </a:p>
          <a:p>
            <a:endParaRPr lang="en-GB" sz="2400" dirty="0">
              <a:sym typeface="Wingdings" panose="05000000000000000000" pitchFamily="2" charset="2"/>
            </a:endParaRPr>
          </a:p>
          <a:p>
            <a:endParaRPr lang="en-GB" sz="2400" dirty="0">
              <a:sym typeface="Wingdings" panose="05000000000000000000" pitchFamily="2" charset="2"/>
            </a:endParaRPr>
          </a:p>
          <a:p>
            <a:endParaRPr lang="en-GB" sz="2400" dirty="0">
              <a:sym typeface="Wingdings" panose="05000000000000000000" pitchFamily="2" charset="2"/>
            </a:endParaRPr>
          </a:p>
          <a:p>
            <a:endParaRPr lang="en-GB" sz="2400" dirty="0">
              <a:sym typeface="Wingdings" panose="05000000000000000000" pitchFamily="2" charset="2"/>
            </a:endParaRPr>
          </a:p>
          <a:p>
            <a:endParaRPr lang="en-GB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407368" y="1141306"/>
            <a:ext cx="1123324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Le Chatelier's principle predicts that if 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</a:rPr>
              <a:t>a reactant's concentration </a:t>
            </a:r>
            <a:r>
              <a:rPr lang="en-US" sz="2400" dirty="0"/>
              <a:t>in a system 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</a:rPr>
              <a:t>is increased</a:t>
            </a:r>
            <a:r>
              <a:rPr lang="en-US" sz="2400" dirty="0"/>
              <a:t>, the 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</a:rPr>
              <a:t>system</a:t>
            </a:r>
            <a:r>
              <a:rPr lang="en-US" sz="2400" dirty="0"/>
              <a:t> will 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</a:rPr>
              <a:t>move to the right </a:t>
            </a:r>
            <a:r>
              <a:rPr lang="en-US" sz="2400" dirty="0"/>
              <a:t>in order 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</a:rPr>
              <a:t>to</a:t>
            </a:r>
            <a:r>
              <a:rPr lang="en-US" sz="2400" dirty="0"/>
              <a:t> 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</a:rPr>
              <a:t>decrease the concentration </a:t>
            </a:r>
            <a:r>
              <a:rPr lang="en-US" sz="2400" dirty="0"/>
              <a:t>of that 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</a:rPr>
              <a:t>reactant</a:t>
            </a:r>
            <a:r>
              <a:rPr lang="en-US" sz="2400" dirty="0"/>
              <a:t>. </a:t>
            </a:r>
          </a:p>
          <a:p>
            <a:pPr algn="ctr"/>
            <a:endParaRPr lang="en-US" sz="2400" dirty="0"/>
          </a:p>
          <a:p>
            <a:pPr algn="ctr"/>
            <a:r>
              <a:rPr lang="en-US" sz="2400" dirty="0"/>
              <a:t>If the 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</a:rPr>
              <a:t>reactant's concentration </a:t>
            </a:r>
            <a:r>
              <a:rPr lang="en-US" sz="2400" dirty="0"/>
              <a:t>is 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</a:rPr>
              <a:t>decreased</a:t>
            </a:r>
            <a:r>
              <a:rPr lang="en-US" sz="2400" dirty="0"/>
              <a:t>, the 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</a:rPr>
              <a:t>system will move to</a:t>
            </a:r>
            <a:r>
              <a:rPr lang="en-US" sz="2400" dirty="0"/>
              <a:t> the 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</a:rPr>
              <a:t>left</a:t>
            </a:r>
            <a:r>
              <a:rPr lang="en-US" sz="2400" dirty="0"/>
              <a:t> in order 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</a:rPr>
              <a:t>to</a:t>
            </a:r>
            <a:r>
              <a:rPr lang="en-US" sz="2400" dirty="0"/>
              <a:t> 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</a:rPr>
              <a:t>replace</a:t>
            </a:r>
            <a:r>
              <a:rPr lang="en-US" sz="2400" dirty="0"/>
              <a:t> that 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</a:rPr>
              <a:t>reactant</a:t>
            </a:r>
            <a:r>
              <a:rPr lang="en-US" sz="2400" dirty="0"/>
              <a:t>. Similarly, if a 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</a:rPr>
              <a:t>product's</a:t>
            </a:r>
            <a:r>
              <a:rPr lang="en-US" sz="2400" dirty="0"/>
              <a:t> 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</a:rPr>
              <a:t>concentration </a:t>
            </a:r>
            <a:r>
              <a:rPr lang="en-US" sz="2400" dirty="0"/>
              <a:t>is 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</a:rPr>
              <a:t>increased</a:t>
            </a:r>
            <a:r>
              <a:rPr lang="en-US" sz="2400" dirty="0"/>
              <a:t> then the 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</a:rPr>
              <a:t>system</a:t>
            </a:r>
            <a:r>
              <a:rPr lang="en-US" sz="2400" dirty="0"/>
              <a:t> will 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</a:rPr>
              <a:t>move to the left </a:t>
            </a:r>
            <a:r>
              <a:rPr lang="en-US" sz="2400" dirty="0"/>
              <a:t>and if a 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</a:rPr>
              <a:t>product's concentration </a:t>
            </a:r>
            <a:r>
              <a:rPr lang="en-US" sz="2400" dirty="0"/>
              <a:t>is 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</a:rPr>
              <a:t>decreased</a:t>
            </a:r>
            <a:r>
              <a:rPr lang="en-US" sz="2400" dirty="0"/>
              <a:t> then the 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</a:rPr>
              <a:t>system will move to the right</a:t>
            </a:r>
            <a:r>
              <a:rPr lang="en-US" sz="2400" dirty="0"/>
              <a:t>.</a:t>
            </a:r>
            <a:endParaRPr lang="en-GB" sz="24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0363" y="4356976"/>
            <a:ext cx="7210425" cy="184785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10363" y="-3955312"/>
            <a:ext cx="7809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/’[]=p-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8208912" y="3892992"/>
                <a:ext cx="3672408" cy="2554545"/>
              </a:xfrm>
              <a:prstGeom prst="rect">
                <a:avLst/>
              </a:prstGeom>
              <a:gradFill>
                <a:gsLst>
                  <a:gs pos="0">
                    <a:schemeClr val="accent6">
                      <a:tint val="50000"/>
                      <a:satMod val="300000"/>
                    </a:schemeClr>
                  </a:gs>
                  <a:gs pos="35000">
                    <a:schemeClr val="accent6">
                      <a:tint val="37000"/>
                      <a:satMod val="300000"/>
                    </a:schemeClr>
                  </a:gs>
                  <a:gs pos="100000">
                    <a:schemeClr val="accent6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>
                <a:solidFill>
                  <a:schemeClr val="accent6">
                    <a:shade val="95000"/>
                    <a:satMod val="105000"/>
                  </a:schemeClr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/>
                  <a:t>N</a:t>
                </a:r>
                <a:r>
                  <a:rPr lang="en-US" sz="2400" baseline="-25000" dirty="0"/>
                  <a:t>2</a:t>
                </a:r>
                <a:r>
                  <a:rPr lang="en-US" sz="2400" dirty="0"/>
                  <a:t> + 3H</a:t>
                </a:r>
                <a:r>
                  <a:rPr lang="en-US" sz="2400" baseline="-25000" dirty="0"/>
                  <a:t>2</a:t>
                </a:r>
                <a:r>
                  <a:rPr lang="en-US" sz="2400" dirty="0"/>
                  <a:t> </a:t>
                </a:r>
                <a14:m>
                  <m:oMath xmlns:m="http://schemas.openxmlformats.org/officeDocument/2006/math">
                    <m:r>
                      <a:rPr lang="en-US" sz="2400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⇌</m:t>
                    </m:r>
                    <m:r>
                      <a:rPr lang="en-GB" sz="2400" b="0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 </m:t>
                    </m:r>
                  </m:oMath>
                </a14:m>
                <a:r>
                  <a:rPr lang="en-US" sz="2400" dirty="0"/>
                  <a:t>2NH</a:t>
                </a:r>
                <a:r>
                  <a:rPr lang="en-US" sz="2400" baseline="-25000" dirty="0"/>
                  <a:t>3</a:t>
                </a:r>
              </a:p>
              <a:p>
                <a:pPr algn="ctr"/>
                <a:endParaRPr lang="en-US" sz="2400" baseline="-25000" dirty="0"/>
              </a:p>
              <a:p>
                <a:pPr algn="ctr"/>
                <a:r>
                  <a:rPr lang="en-US" sz="2400" dirty="0"/>
                  <a:t>Increasing the concentration of nitrogen has what effect on the position of equilibrium and the yield of ammonia?</a:t>
                </a: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08912" y="3892992"/>
                <a:ext cx="3672408" cy="2554545"/>
              </a:xfrm>
              <a:prstGeom prst="rect">
                <a:avLst/>
              </a:prstGeom>
              <a:blipFill rotWithShape="0">
                <a:blip r:embed="rId4"/>
                <a:stretch>
                  <a:fillRect l="-662" t="-18527" r="-2318" b="-4276"/>
                </a:stretch>
              </a:blipFill>
              <a:ln>
                <a:solidFill>
                  <a:schemeClr val="accent6">
                    <a:shade val="95000"/>
                    <a:satMod val="105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782783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23392" y="1220988"/>
            <a:ext cx="10801200" cy="11999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166664" y="476672"/>
            <a:ext cx="120253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u="sng" dirty="0">
                <a:solidFill>
                  <a:schemeClr val="accent6">
                    <a:lumMod val="75000"/>
                  </a:schemeClr>
                </a:solidFill>
              </a:rPr>
              <a:t>Le </a:t>
            </a:r>
            <a:r>
              <a:rPr lang="en-US" sz="2400" b="1" u="sng" dirty="0" err="1">
                <a:solidFill>
                  <a:schemeClr val="accent6">
                    <a:lumMod val="75000"/>
                  </a:schemeClr>
                </a:solidFill>
              </a:rPr>
              <a:t>Chatelier’s</a:t>
            </a:r>
            <a:r>
              <a:rPr lang="en-US" sz="2400" b="1" u="sng" dirty="0">
                <a:solidFill>
                  <a:schemeClr val="accent6">
                    <a:lumMod val="75000"/>
                  </a:schemeClr>
                </a:solidFill>
              </a:rPr>
              <a:t> Principle - Pressure</a:t>
            </a:r>
            <a:endParaRPr lang="en-GB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143000" y="1262365"/>
            <a:ext cx="11761984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The pressure in a system depends on the number of gas molecules in the system. </a:t>
            </a:r>
          </a:p>
          <a:p>
            <a:pPr algn="ctr"/>
            <a:endParaRPr lang="en-US" sz="2800" dirty="0"/>
          </a:p>
          <a:p>
            <a:pPr algn="ctr"/>
            <a:r>
              <a:rPr lang="en-US" sz="2800" dirty="0"/>
              <a:t>Le Chatelier's principle predicts that if the 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</a:rPr>
              <a:t>pressure</a:t>
            </a:r>
            <a:r>
              <a:rPr lang="en-US" sz="2800" dirty="0"/>
              <a:t> 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</a:rPr>
              <a:t>of</a:t>
            </a:r>
            <a:r>
              <a:rPr lang="en-US" sz="2800" dirty="0"/>
              <a:t> the 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</a:rPr>
              <a:t>system</a:t>
            </a:r>
            <a:r>
              <a:rPr lang="en-US" sz="2800" dirty="0"/>
              <a:t> is 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</a:rPr>
              <a:t>increased</a:t>
            </a:r>
            <a:r>
              <a:rPr lang="en-US" sz="2800" dirty="0"/>
              <a:t>, the 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</a:rPr>
              <a:t>system will move towards </a:t>
            </a:r>
            <a:r>
              <a:rPr lang="en-US" sz="2800" dirty="0"/>
              <a:t>the 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</a:rPr>
              <a:t>side</a:t>
            </a:r>
            <a:r>
              <a:rPr lang="en-US" sz="2800" dirty="0"/>
              <a:t> which has 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</a:rPr>
              <a:t>fewer gas moles</a:t>
            </a:r>
            <a:r>
              <a:rPr lang="en-US" sz="2800" dirty="0"/>
              <a:t>. </a:t>
            </a:r>
          </a:p>
          <a:p>
            <a:pPr algn="ctr"/>
            <a:endParaRPr lang="en-US" sz="2800" dirty="0"/>
          </a:p>
          <a:p>
            <a:pPr algn="ctr"/>
            <a:r>
              <a:rPr lang="en-US" sz="2800" dirty="0"/>
              <a:t>If the 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</a:rPr>
              <a:t>pressure of</a:t>
            </a:r>
            <a:r>
              <a:rPr lang="en-US" sz="2800" dirty="0"/>
              <a:t> the 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</a:rPr>
              <a:t>system</a:t>
            </a:r>
            <a:r>
              <a:rPr lang="en-US" sz="2800" dirty="0"/>
              <a:t> is 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</a:rPr>
              <a:t>decreased</a:t>
            </a:r>
            <a:r>
              <a:rPr lang="en-US" sz="2800" dirty="0"/>
              <a:t>, the 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</a:rPr>
              <a:t>system will move towards the side which has more gas moles</a:t>
            </a:r>
            <a:r>
              <a:rPr lang="en-US" sz="2800" dirty="0"/>
              <a:t>.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983432" y="4801795"/>
            <a:ext cx="3888432" cy="1569660"/>
          </a:xfrm>
          <a:prstGeom prst="rect">
            <a:avLst/>
          </a:prstGeom>
          <a:noFill/>
          <a:ln w="25400">
            <a:solidFill>
              <a:schemeClr val="accent6">
                <a:shade val="95000"/>
                <a:satMod val="10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If the number of gas moles on both sides is the same, then pressure has no effect on the equilibrium position.</a:t>
            </a:r>
            <a:endParaRPr lang="en-GB" sz="24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5519936" y="4817786"/>
                <a:ext cx="6385048" cy="1446550"/>
              </a:xfrm>
              <a:prstGeom prst="rect">
                <a:avLst/>
              </a:prstGeom>
              <a:gradFill>
                <a:gsLst>
                  <a:gs pos="0">
                    <a:schemeClr val="accent6">
                      <a:tint val="50000"/>
                      <a:satMod val="300000"/>
                    </a:schemeClr>
                  </a:gs>
                  <a:gs pos="35000">
                    <a:schemeClr val="accent6">
                      <a:tint val="37000"/>
                      <a:satMod val="300000"/>
                    </a:schemeClr>
                  </a:gs>
                  <a:gs pos="100000">
                    <a:schemeClr val="accent6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>
                <a:solidFill>
                  <a:schemeClr val="accent6">
                    <a:shade val="95000"/>
                    <a:satMod val="105000"/>
                  </a:schemeClr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/>
                  <a:t>N</a:t>
                </a:r>
                <a:r>
                  <a:rPr lang="en-US" sz="2400" baseline="-25000" dirty="0"/>
                  <a:t>2</a:t>
                </a:r>
                <a:r>
                  <a:rPr lang="en-US" sz="2400" dirty="0"/>
                  <a:t> + 3H</a:t>
                </a:r>
                <a:r>
                  <a:rPr lang="en-US" sz="2400" baseline="-25000" dirty="0"/>
                  <a:t>2</a:t>
                </a:r>
                <a:r>
                  <a:rPr lang="en-US" sz="2400" dirty="0"/>
                  <a:t> </a:t>
                </a:r>
                <a14:m>
                  <m:oMath xmlns:m="http://schemas.openxmlformats.org/officeDocument/2006/math">
                    <m:r>
                      <a:rPr lang="en-US" sz="2400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⇌</m:t>
                    </m:r>
                    <m:r>
                      <a:rPr lang="en-GB" sz="2400" b="0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 </m:t>
                    </m:r>
                  </m:oMath>
                </a14:m>
                <a:r>
                  <a:rPr lang="en-US" sz="2400" dirty="0"/>
                  <a:t>2NH</a:t>
                </a:r>
                <a:r>
                  <a:rPr lang="en-US" sz="2400" baseline="-25000" dirty="0"/>
                  <a:t>3</a:t>
                </a:r>
              </a:p>
              <a:p>
                <a:pPr algn="ctr"/>
                <a:endParaRPr lang="en-US" sz="2400" baseline="-25000" dirty="0"/>
              </a:p>
              <a:p>
                <a:pPr algn="ctr"/>
                <a:r>
                  <a:rPr lang="en-US" sz="2400" dirty="0"/>
                  <a:t>Increasing the pressure has what effect on the position of equilibrium and the yield of ammonia?</a:t>
                </a: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19936" y="4817786"/>
                <a:ext cx="6385048" cy="1446550"/>
              </a:xfrm>
              <a:prstGeom prst="rect">
                <a:avLst/>
              </a:prstGeom>
              <a:blipFill rotWithShape="0">
                <a:blip r:embed="rId3"/>
                <a:stretch>
                  <a:fillRect l="-1335" t="-32083" r="-1239" b="-7917"/>
                </a:stretch>
              </a:blipFill>
              <a:ln>
                <a:solidFill>
                  <a:schemeClr val="accent6">
                    <a:shade val="95000"/>
                    <a:satMod val="105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813158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6664" y="476672"/>
            <a:ext cx="1202533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u="sng" dirty="0">
                <a:solidFill>
                  <a:schemeClr val="accent6">
                    <a:lumMod val="75000"/>
                  </a:schemeClr>
                </a:solidFill>
              </a:rPr>
              <a:t>Le </a:t>
            </a:r>
            <a:r>
              <a:rPr lang="en-US" sz="2400" b="1" u="sng" dirty="0" err="1">
                <a:solidFill>
                  <a:schemeClr val="accent6">
                    <a:lumMod val="75000"/>
                  </a:schemeClr>
                </a:solidFill>
              </a:rPr>
              <a:t>Chatelier’s</a:t>
            </a:r>
            <a:r>
              <a:rPr lang="en-US" sz="2400" b="1" u="sng" dirty="0">
                <a:solidFill>
                  <a:schemeClr val="accent6">
                    <a:lumMod val="75000"/>
                  </a:schemeClr>
                </a:solidFill>
              </a:rPr>
              <a:t> Principle - Temperature</a:t>
            </a:r>
          </a:p>
          <a:p>
            <a:pPr algn="ctr"/>
            <a:endParaRPr lang="en-US" sz="2400" b="1" u="sng" dirty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endParaRPr lang="en-US" sz="2400" b="1" u="sng" dirty="0">
              <a:solidFill>
                <a:schemeClr val="accent6">
                  <a:lumMod val="75000"/>
                </a:schemeClr>
              </a:solidFill>
            </a:endParaRPr>
          </a:p>
          <a:p>
            <a:endParaRPr lang="en-US" sz="2400" b="1" dirty="0">
              <a:solidFill>
                <a:schemeClr val="accent6">
                  <a:lumMod val="75000"/>
                </a:schemeClr>
              </a:solidFill>
            </a:endParaRPr>
          </a:p>
          <a:p>
            <a:endParaRPr lang="en-GB" sz="2400" dirty="0">
              <a:sym typeface="Wingdings" panose="05000000000000000000" pitchFamily="2" charset="2"/>
            </a:endParaRPr>
          </a:p>
          <a:p>
            <a:endParaRPr lang="en-GB" sz="2400" dirty="0">
              <a:sym typeface="Wingdings" panose="05000000000000000000" pitchFamily="2" charset="2"/>
            </a:endParaRPr>
          </a:p>
          <a:p>
            <a:endParaRPr lang="en-GB" sz="2400" dirty="0">
              <a:sym typeface="Wingdings" panose="05000000000000000000" pitchFamily="2" charset="2"/>
            </a:endParaRPr>
          </a:p>
          <a:p>
            <a:endParaRPr lang="en-GB" sz="2400" dirty="0">
              <a:sym typeface="Wingdings" panose="05000000000000000000" pitchFamily="2" charset="2"/>
            </a:endParaRPr>
          </a:p>
          <a:p>
            <a:endParaRPr lang="en-GB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502628" y="1215336"/>
            <a:ext cx="1135340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If the 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</a:rPr>
              <a:t>forward reaction </a:t>
            </a:r>
            <a:r>
              <a:rPr lang="en-US" sz="2400" dirty="0"/>
              <a:t>is 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</a:rPr>
              <a:t>exothermic</a:t>
            </a:r>
            <a:r>
              <a:rPr lang="en-US" sz="2400" dirty="0"/>
              <a:t>, then the 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</a:rPr>
              <a:t>temperature</a:t>
            </a:r>
            <a:r>
              <a:rPr lang="en-US" sz="2400" dirty="0"/>
              <a:t> of the system 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</a:rPr>
              <a:t>will rise </a:t>
            </a:r>
            <a:r>
              <a:rPr lang="en-US" sz="2400" dirty="0"/>
              <a:t>if the 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</a:rPr>
              <a:t>forward reaction </a:t>
            </a:r>
            <a:r>
              <a:rPr lang="en-US" sz="2400" dirty="0"/>
              <a:t>takes place. The 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</a:rPr>
              <a:t>reverse reaction</a:t>
            </a:r>
            <a:r>
              <a:rPr lang="en-US" sz="2400" dirty="0"/>
              <a:t> will therefore be 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</a:rPr>
              <a:t>endothermic</a:t>
            </a:r>
            <a:r>
              <a:rPr lang="en-US" sz="2400" dirty="0"/>
              <a:t>, and the 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</a:rPr>
              <a:t>temperature</a:t>
            </a:r>
            <a:r>
              <a:rPr lang="en-US" sz="2400" dirty="0"/>
              <a:t> of the system 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</a:rPr>
              <a:t>will fall </a:t>
            </a:r>
            <a:r>
              <a:rPr lang="en-US" sz="2400" dirty="0"/>
              <a:t>if the 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</a:rPr>
              <a:t>reverse reaction </a:t>
            </a:r>
            <a:r>
              <a:rPr lang="en-US" sz="2400" dirty="0"/>
              <a:t>takes place.</a:t>
            </a:r>
            <a:endParaRPr lang="en-GB" sz="2400" dirty="0"/>
          </a:p>
          <a:p>
            <a:pPr algn="ctr"/>
            <a:r>
              <a:rPr lang="en-US" sz="2400" dirty="0"/>
              <a:t> </a:t>
            </a:r>
            <a:endParaRPr lang="en-GB" sz="2400" dirty="0"/>
          </a:p>
          <a:p>
            <a:pPr algn="ctr"/>
            <a:r>
              <a:rPr lang="en-US" sz="2400" dirty="0"/>
              <a:t>Le Chatelier's principle predicts that an 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</a:rPr>
              <a:t>increase in temperature </a:t>
            </a:r>
            <a:r>
              <a:rPr lang="en-US" sz="2400" dirty="0"/>
              <a:t>will 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</a:rPr>
              <a:t>favour the endothermic reaction</a:t>
            </a:r>
            <a:r>
              <a:rPr lang="en-US" sz="2400" dirty="0"/>
              <a:t>, and that a 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</a:rPr>
              <a:t>decrease in temperature</a:t>
            </a:r>
            <a:r>
              <a:rPr lang="en-US" sz="2400" dirty="0"/>
              <a:t> will 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</a:rPr>
              <a:t>favour the exothermic reaction</a:t>
            </a:r>
            <a:r>
              <a:rPr lang="en-US" sz="2400" dirty="0"/>
              <a:t>.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1534816" y="4077072"/>
                <a:ext cx="9289032" cy="2185214"/>
              </a:xfrm>
              <a:prstGeom prst="rect">
                <a:avLst/>
              </a:prstGeom>
              <a:gradFill>
                <a:gsLst>
                  <a:gs pos="0">
                    <a:schemeClr val="accent6">
                      <a:tint val="50000"/>
                      <a:satMod val="300000"/>
                    </a:schemeClr>
                  </a:gs>
                  <a:gs pos="35000">
                    <a:schemeClr val="accent6">
                      <a:tint val="37000"/>
                      <a:satMod val="300000"/>
                    </a:schemeClr>
                  </a:gs>
                  <a:gs pos="100000">
                    <a:schemeClr val="accent6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>
                <a:solidFill>
                  <a:schemeClr val="accent6">
                    <a:shade val="95000"/>
                    <a:satMod val="105000"/>
                  </a:schemeClr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/>
                  <a:t>N</a:t>
                </a:r>
                <a:r>
                  <a:rPr lang="en-US" sz="2400" baseline="-25000" dirty="0"/>
                  <a:t>2</a:t>
                </a:r>
                <a:r>
                  <a:rPr lang="en-US" sz="2400" dirty="0"/>
                  <a:t> + 3H</a:t>
                </a:r>
                <a:r>
                  <a:rPr lang="en-US" sz="2400" baseline="-25000" dirty="0"/>
                  <a:t>2</a:t>
                </a:r>
                <a:r>
                  <a:rPr lang="en-US" sz="2400" dirty="0"/>
                  <a:t> </a:t>
                </a:r>
                <a14:m>
                  <m:oMath xmlns:m="http://schemas.openxmlformats.org/officeDocument/2006/math">
                    <m:r>
                      <a:rPr lang="en-US" sz="2400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⇌</m:t>
                    </m:r>
                    <m:r>
                      <a:rPr lang="en-GB" sz="2400" b="0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 </m:t>
                    </m:r>
                  </m:oMath>
                </a14:m>
                <a:r>
                  <a:rPr lang="en-US" sz="2400" dirty="0"/>
                  <a:t>2NH</a:t>
                </a:r>
                <a:r>
                  <a:rPr lang="en-US" sz="2400" baseline="-25000" dirty="0"/>
                  <a:t>3      </a:t>
                </a:r>
                <a14:m>
                  <m:oMath xmlns:m="http://schemas.openxmlformats.org/officeDocument/2006/math">
                    <m:r>
                      <a:rPr lang="en-US" sz="2400" i="0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∆</m:t>
                    </m:r>
                  </m:oMath>
                </a14:m>
                <a:r>
                  <a:rPr lang="en-US" sz="2400" dirty="0"/>
                  <a:t>H = -92 kJ mol</a:t>
                </a:r>
                <a:r>
                  <a:rPr lang="en-US" sz="2400" baseline="30000" dirty="0"/>
                  <a:t>-1</a:t>
                </a:r>
              </a:p>
              <a:p>
                <a:pPr algn="ctr"/>
                <a:endParaRPr lang="en-US" sz="2400" baseline="-25000" dirty="0"/>
              </a:p>
              <a:p>
                <a:pPr marL="342900" indent="-342900">
                  <a:buFont typeface="Arial" charset="0"/>
                  <a:buChar char="•"/>
                </a:pPr>
                <a:r>
                  <a:rPr lang="en-US" sz="2400" dirty="0"/>
                  <a:t>What effect does increasing the temperature have on the yield of ammonia?</a:t>
                </a:r>
              </a:p>
              <a:p>
                <a:pPr marL="342900" indent="-342900">
                  <a:buFont typeface="Arial" charset="0"/>
                  <a:buChar char="•"/>
                </a:pPr>
                <a:endParaRPr lang="en-US" sz="2400" dirty="0"/>
              </a:p>
              <a:p>
                <a:pPr marL="342900" indent="-342900">
                  <a:buFont typeface="Arial" charset="0"/>
                  <a:buChar char="•"/>
                </a:pPr>
                <a:r>
                  <a:rPr lang="en-US" sz="2400" dirty="0"/>
                  <a:t>Explain why.</a:t>
                </a: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34816" y="4077072"/>
                <a:ext cx="9289032" cy="2185214"/>
              </a:xfrm>
              <a:prstGeom prst="rect">
                <a:avLst/>
              </a:prstGeom>
              <a:blipFill rotWithShape="0">
                <a:blip r:embed="rId3"/>
                <a:stretch>
                  <a:fillRect l="-852" t="-21667" b="-5278"/>
                </a:stretch>
              </a:blipFill>
              <a:ln>
                <a:solidFill>
                  <a:schemeClr val="accent6">
                    <a:shade val="95000"/>
                    <a:satMod val="105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1804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" name="Google Shape;47;p6"/>
          <p:cNvPicPr preferRelativeResize="0"/>
          <p:nvPr/>
        </p:nvPicPr>
        <p:blipFill rotWithShape="1">
          <a:blip r:embed="rId3">
            <a:alphaModFix/>
          </a:blip>
          <a:srcRect t="50000"/>
          <a:stretch/>
        </p:blipFill>
        <p:spPr>
          <a:xfrm>
            <a:off x="2261648" y="1096565"/>
            <a:ext cx="7149126" cy="2747525"/>
          </a:xfrm>
          <a:prstGeom prst="rect">
            <a:avLst/>
          </a:prstGeom>
          <a:noFill/>
          <a:ln>
            <a:noFill/>
          </a:ln>
        </p:spPr>
      </p:pic>
      <p:sp>
        <p:nvSpPr>
          <p:cNvPr id="48" name="Google Shape;48;p6"/>
          <p:cNvSpPr txBox="1"/>
          <p:nvPr/>
        </p:nvSpPr>
        <p:spPr>
          <a:xfrm>
            <a:off x="367775" y="4056400"/>
            <a:ext cx="11368800" cy="72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800" dirty="0"/>
              <a:t>Presentation 3:</a:t>
            </a:r>
          </a:p>
          <a:p>
            <a:pPr marL="0" lv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800" dirty="0"/>
              <a:t>Essential Knowledge </a:t>
            </a:r>
            <a:endParaRPr sz="4800" dirty="0"/>
          </a:p>
          <a:p>
            <a:pPr marL="0" lv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800" dirty="0"/>
              <a:t>for A Level Chemistry </a:t>
            </a:r>
            <a:endParaRPr sz="4800" dirty="0"/>
          </a:p>
        </p:txBody>
      </p:sp>
    </p:spTree>
    <p:extLst>
      <p:ext uri="{BB962C8B-B14F-4D97-AF65-F5344CB8AC3E}">
        <p14:creationId xmlns:p14="http://schemas.microsoft.com/office/powerpoint/2010/main" val="68131779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6664" y="476672"/>
            <a:ext cx="120253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u="sng" dirty="0">
                <a:solidFill>
                  <a:schemeClr val="accent6">
                    <a:lumMod val="75000"/>
                  </a:schemeClr>
                </a:solidFill>
              </a:rPr>
              <a:t>Le </a:t>
            </a:r>
            <a:r>
              <a:rPr lang="en-US" sz="2400" b="1" u="sng" dirty="0" err="1">
                <a:solidFill>
                  <a:schemeClr val="accent6">
                    <a:lumMod val="75000"/>
                  </a:schemeClr>
                </a:solidFill>
              </a:rPr>
              <a:t>Chatelier’s</a:t>
            </a:r>
            <a:r>
              <a:rPr lang="en-US" sz="2400" b="1" u="sng" dirty="0">
                <a:solidFill>
                  <a:schemeClr val="accent6">
                    <a:lumMod val="75000"/>
                  </a:schemeClr>
                </a:solidFill>
              </a:rPr>
              <a:t> Principle - Catalyst</a:t>
            </a:r>
            <a:endParaRPr lang="en-GB" sz="2400" dirty="0">
              <a:sym typeface="Wingdings" panose="05000000000000000000" pitchFamily="2" charset="2"/>
            </a:endParaRPr>
          </a:p>
          <a:p>
            <a:endParaRPr lang="en-GB" sz="2400" dirty="0">
              <a:sym typeface="Wingdings" panose="05000000000000000000" pitchFamily="2" charset="2"/>
            </a:endParaRPr>
          </a:p>
          <a:p>
            <a:endParaRPr lang="en-GB" sz="2400" dirty="0"/>
          </a:p>
        </p:txBody>
      </p:sp>
      <p:sp>
        <p:nvSpPr>
          <p:cNvPr id="6" name="Rectangle 5"/>
          <p:cNvSpPr/>
          <p:nvPr/>
        </p:nvSpPr>
        <p:spPr>
          <a:xfrm>
            <a:off x="695400" y="1295696"/>
            <a:ext cx="10873208" cy="126920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983432" y="1484784"/>
            <a:ext cx="10225136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/>
              <a:t>The addition of a catalyst will have no effect on the position of equilibrium. </a:t>
            </a:r>
          </a:p>
          <a:p>
            <a:pPr algn="ctr"/>
            <a:endParaRPr lang="en-US" sz="2800" dirty="0"/>
          </a:p>
          <a:p>
            <a:pPr algn="ctr"/>
            <a:endParaRPr lang="en-US" sz="2800" dirty="0"/>
          </a:p>
          <a:p>
            <a:pPr algn="ctr"/>
            <a:r>
              <a:rPr lang="en-US" sz="2800" dirty="0"/>
              <a:t>It will 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</a:rPr>
              <a:t>increase the rate of the forward and reverse reactions</a:t>
            </a:r>
            <a:r>
              <a:rPr lang="en-US" sz="2800" dirty="0"/>
              <a:t>, but 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</a:rPr>
              <a:t>by</a:t>
            </a:r>
            <a:r>
              <a:rPr lang="en-US" sz="2800" dirty="0"/>
              <a:t> the 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</a:rPr>
              <a:t>same amount</a:t>
            </a:r>
            <a:r>
              <a:rPr lang="en-US" sz="2800" dirty="0"/>
              <a:t>. The 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</a:rPr>
              <a:t>position of equilibrium </a:t>
            </a:r>
            <a:r>
              <a:rPr lang="en-US" sz="2800" dirty="0"/>
              <a:t>will therefore be 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</a:rPr>
              <a:t>unchanged</a:t>
            </a:r>
            <a:r>
              <a:rPr lang="en-US" sz="2800" dirty="0"/>
              <a:t>.</a:t>
            </a:r>
            <a:endParaRPr lang="en-GB" sz="2800" dirty="0"/>
          </a:p>
          <a:p>
            <a:pPr algn="ctr"/>
            <a:r>
              <a:rPr lang="en-US" sz="2800" dirty="0"/>
              <a:t> </a:t>
            </a:r>
          </a:p>
          <a:p>
            <a:pPr algn="ctr"/>
            <a:endParaRPr lang="en-GB" sz="2800" dirty="0"/>
          </a:p>
          <a:p>
            <a:pPr algn="ctr"/>
            <a:r>
              <a:rPr lang="en-US" sz="2800" dirty="0"/>
              <a:t>As the position of equilibrium is unchanged, it follows that 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</a:rPr>
              <a:t>adding a catalyst has no effect on the equilibrium constant.</a:t>
            </a:r>
            <a:endParaRPr lang="en-GB" sz="2800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0674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47445" y="2855781"/>
            <a:ext cx="2013269" cy="1277926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778732" y="4124847"/>
            <a:ext cx="10801200" cy="93610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extBox 1"/>
          <p:cNvSpPr txBox="1"/>
          <p:nvPr/>
        </p:nvSpPr>
        <p:spPr>
          <a:xfrm>
            <a:off x="166664" y="455881"/>
            <a:ext cx="1202533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u="sng" dirty="0">
                <a:solidFill>
                  <a:schemeClr val="accent6">
                    <a:lumMod val="75000"/>
                  </a:schemeClr>
                </a:solidFill>
              </a:rPr>
              <a:t>Simple collision theory</a:t>
            </a:r>
          </a:p>
          <a:p>
            <a:pPr algn="ctr"/>
            <a:endParaRPr lang="en-US" sz="2400" b="1" u="sng" dirty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endParaRPr lang="en-US" sz="2400" b="1" u="sng" dirty="0">
              <a:solidFill>
                <a:schemeClr val="accent6">
                  <a:lumMod val="75000"/>
                </a:schemeClr>
              </a:solidFill>
            </a:endParaRPr>
          </a:p>
          <a:p>
            <a:endParaRPr lang="en-US" sz="2400" b="1" dirty="0">
              <a:solidFill>
                <a:schemeClr val="accent6">
                  <a:lumMod val="75000"/>
                </a:schemeClr>
              </a:solidFill>
            </a:endParaRPr>
          </a:p>
          <a:p>
            <a:endParaRPr lang="en-GB" sz="2400" dirty="0">
              <a:sym typeface="Wingdings" panose="05000000000000000000" pitchFamily="2" charset="2"/>
            </a:endParaRPr>
          </a:p>
          <a:p>
            <a:endParaRPr lang="en-GB" sz="2400" dirty="0">
              <a:sym typeface="Wingdings" panose="05000000000000000000" pitchFamily="2" charset="2"/>
            </a:endParaRPr>
          </a:p>
          <a:p>
            <a:endParaRPr lang="en-GB" sz="2400" dirty="0">
              <a:sym typeface="Wingdings" panose="05000000000000000000" pitchFamily="2" charset="2"/>
            </a:endParaRPr>
          </a:p>
          <a:p>
            <a:endParaRPr lang="en-GB" sz="2400" dirty="0">
              <a:sym typeface="Wingdings" panose="05000000000000000000" pitchFamily="2" charset="2"/>
            </a:endParaRPr>
          </a:p>
          <a:p>
            <a:endParaRPr lang="en-GB" sz="2400" dirty="0"/>
          </a:p>
        </p:txBody>
      </p:sp>
      <p:sp>
        <p:nvSpPr>
          <p:cNvPr id="5" name="AutoShape 2" descr="Image result for plum pudding model">
            <a:extLst>
              <a:ext uri="{FF2B5EF4-FFF2-40B4-BE49-F238E27FC236}">
                <a16:creationId xmlns:a16="http://schemas.microsoft.com/office/drawing/2014/main" id="{1F46EA24-D964-41A0-8AA7-65153FC742B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" name="TextBox 7"/>
          <p:cNvSpPr txBox="1"/>
          <p:nvPr/>
        </p:nvSpPr>
        <p:spPr>
          <a:xfrm>
            <a:off x="179512" y="940097"/>
            <a:ext cx="1174913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If a chemical reaction is to take place between two particles, they must first collide. 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</a:rPr>
              <a:t>The number of collisions between particles per unit time in a system is known as the collision frequency </a:t>
            </a:r>
            <a:r>
              <a:rPr lang="en-US" sz="2400" dirty="0"/>
              <a:t>of the system.</a:t>
            </a:r>
            <a:endParaRPr lang="en-GB" sz="2400" dirty="0"/>
          </a:p>
          <a:p>
            <a:pPr algn="ctr"/>
            <a:r>
              <a:rPr lang="en-US" sz="2400" dirty="0"/>
              <a:t>The collision frequency of a given system 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</a:rPr>
              <a:t>can be altered </a:t>
            </a:r>
            <a:r>
              <a:rPr lang="en-US" sz="2400" dirty="0"/>
              <a:t>by 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</a:rPr>
              <a:t>changing</a:t>
            </a:r>
            <a:r>
              <a:rPr lang="en-US" sz="2400" dirty="0"/>
              <a:t> the 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</a:rPr>
              <a:t>concentration</a:t>
            </a:r>
            <a:r>
              <a:rPr lang="en-US" sz="2400" dirty="0"/>
              <a:t> of the reactants, the 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</a:rPr>
              <a:t>total pressure</a:t>
            </a:r>
            <a:r>
              <a:rPr lang="en-US" sz="2400" dirty="0"/>
              <a:t>, the 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</a:rPr>
              <a:t>temperature</a:t>
            </a:r>
            <a:r>
              <a:rPr lang="en-US" sz="2400" dirty="0"/>
              <a:t> or the 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</a:rPr>
              <a:t>size of the reacting particles</a:t>
            </a:r>
            <a:r>
              <a:rPr lang="en-US" sz="2400" dirty="0"/>
              <a:t>.</a:t>
            </a:r>
            <a:endParaRPr lang="en-GB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163387" y="4245772"/>
            <a:ext cx="1174913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The minimum energy the colliding particles need in order to react is known as the activation energy</a:t>
            </a:r>
            <a:r>
              <a:rPr lang="en-US" sz="2400" dirty="0"/>
              <a:t>.</a:t>
            </a:r>
          </a:p>
          <a:p>
            <a:pPr algn="ctr"/>
            <a:r>
              <a:rPr lang="en-US" sz="2400" dirty="0"/>
              <a:t>If the 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</a:rPr>
              <a:t>collision energy </a:t>
            </a:r>
            <a:r>
              <a:rPr lang="en-US" sz="2400" dirty="0"/>
              <a:t>of the colliding particles is 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</a:rPr>
              <a:t>less than </a:t>
            </a:r>
            <a:r>
              <a:rPr lang="en-US" sz="2400" dirty="0"/>
              <a:t>the 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</a:rPr>
              <a:t>activation energy</a:t>
            </a:r>
            <a:r>
              <a:rPr lang="en-US" sz="2400" dirty="0"/>
              <a:t>, the 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</a:rPr>
              <a:t>collision</a:t>
            </a:r>
            <a:r>
              <a:rPr lang="en-US" sz="2400" dirty="0"/>
              <a:t> will be 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</a:rPr>
              <a:t>unsuccessful</a:t>
            </a:r>
            <a:r>
              <a:rPr lang="en-US" sz="2400" dirty="0"/>
              <a:t>. </a:t>
            </a:r>
          </a:p>
          <a:p>
            <a:pPr algn="ctr"/>
            <a:r>
              <a:rPr lang="en-US" sz="2400" dirty="0"/>
              <a:t>If the 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</a:rPr>
              <a:t>collision energy </a:t>
            </a:r>
            <a:r>
              <a:rPr lang="en-US" sz="2400" dirty="0"/>
              <a:t>is 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</a:rPr>
              <a:t>equal to or greater than </a:t>
            </a:r>
            <a:r>
              <a:rPr lang="en-US" sz="2400" dirty="0"/>
              <a:t>the 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</a:rPr>
              <a:t>activation energy</a:t>
            </a:r>
            <a:r>
              <a:rPr lang="en-US" sz="2400" dirty="0"/>
              <a:t>, the 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</a:rPr>
              <a:t>collision</a:t>
            </a:r>
            <a:r>
              <a:rPr lang="en-US" sz="2400" dirty="0"/>
              <a:t> will be 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</a:rPr>
              <a:t>successful</a:t>
            </a:r>
            <a:r>
              <a:rPr lang="en-US" sz="2400" dirty="0"/>
              <a:t> and a 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</a:rPr>
              <a:t>reaction will take place</a:t>
            </a:r>
            <a:r>
              <a:rPr lang="en-US" sz="2400" dirty="0"/>
              <a:t>. 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27187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79376" y="1052736"/>
            <a:ext cx="1124508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accent6">
                    <a:lumMod val="75000"/>
                  </a:schemeClr>
                </a:solidFill>
              </a:rPr>
              <a:t>Not all the particles </a:t>
            </a:r>
            <a:r>
              <a:rPr lang="en-US" sz="2400" dirty="0"/>
              <a:t>in a given system 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</a:rPr>
              <a:t>have the same energy</a:t>
            </a:r>
            <a:r>
              <a:rPr lang="en-US" sz="2400" dirty="0"/>
              <a:t>; they have a broad distribution of different energies. </a:t>
            </a:r>
          </a:p>
          <a:p>
            <a:pPr algn="ctr"/>
            <a:endParaRPr lang="en-US" sz="2400" dirty="0"/>
          </a:p>
          <a:p>
            <a:pPr algn="ctr"/>
            <a:r>
              <a:rPr lang="en-US" sz="2400" dirty="0"/>
              <a:t>The distribution of molecular energies at a characteristic temperature T</a:t>
            </a:r>
            <a:r>
              <a:rPr lang="en-US" sz="2400" baseline="-25000" dirty="0"/>
              <a:t>1</a:t>
            </a:r>
            <a:r>
              <a:rPr lang="en-US" sz="2400" dirty="0"/>
              <a:t> can be represented graphically. It is known as a 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</a:rPr>
              <a:t>Maxwell-Boltzmann distribution</a:t>
            </a:r>
            <a:r>
              <a:rPr lang="en-US" sz="2400" dirty="0"/>
              <a:t>:</a:t>
            </a:r>
            <a:endParaRPr lang="en-GB" sz="2400" dirty="0"/>
          </a:p>
          <a:p>
            <a:pPr algn="ctr"/>
            <a:endParaRPr lang="en-US" sz="24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21596" y="3212976"/>
            <a:ext cx="5760640" cy="3180208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66664" y="455881"/>
            <a:ext cx="1202533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u="sng" dirty="0">
                <a:solidFill>
                  <a:schemeClr val="accent6">
                    <a:lumMod val="75000"/>
                  </a:schemeClr>
                </a:solidFill>
              </a:rPr>
              <a:t>Simple collision theory</a:t>
            </a:r>
          </a:p>
          <a:p>
            <a:pPr algn="ctr"/>
            <a:endParaRPr lang="en-US" sz="2400" b="1" u="sng" dirty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endParaRPr lang="en-US" sz="2400" b="1" u="sng" dirty="0">
              <a:solidFill>
                <a:schemeClr val="accent6">
                  <a:lumMod val="75000"/>
                </a:schemeClr>
              </a:solidFill>
            </a:endParaRPr>
          </a:p>
          <a:p>
            <a:endParaRPr lang="en-US" sz="2400" b="1" dirty="0">
              <a:solidFill>
                <a:schemeClr val="accent6">
                  <a:lumMod val="75000"/>
                </a:schemeClr>
              </a:solidFill>
            </a:endParaRPr>
          </a:p>
          <a:p>
            <a:endParaRPr lang="en-GB" sz="2400" dirty="0">
              <a:sym typeface="Wingdings" panose="05000000000000000000" pitchFamily="2" charset="2"/>
            </a:endParaRPr>
          </a:p>
          <a:p>
            <a:endParaRPr lang="en-GB" sz="2400" dirty="0">
              <a:sym typeface="Wingdings" panose="05000000000000000000" pitchFamily="2" charset="2"/>
            </a:endParaRPr>
          </a:p>
          <a:p>
            <a:endParaRPr lang="en-GB" sz="2400" dirty="0">
              <a:sym typeface="Wingdings" panose="05000000000000000000" pitchFamily="2" charset="2"/>
            </a:endParaRPr>
          </a:p>
          <a:p>
            <a:endParaRPr lang="en-GB" sz="2400" dirty="0">
              <a:sym typeface="Wingdings" panose="05000000000000000000" pitchFamily="2" charset="2"/>
            </a:endParaRPr>
          </a:p>
          <a:p>
            <a:endParaRPr lang="en-GB" sz="2400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01315C4-C67F-4ACF-85F0-151477D1DAB8}"/>
              </a:ext>
            </a:extLst>
          </p:cNvPr>
          <p:cNvSpPr/>
          <p:nvPr/>
        </p:nvSpPr>
        <p:spPr>
          <a:xfrm>
            <a:off x="35900" y="44624"/>
            <a:ext cx="4259900" cy="830996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Hint:</a:t>
            </a:r>
          </a:p>
          <a:p>
            <a:r>
              <a:rPr lang="en-GB" dirty="0">
                <a:hlinkClick r:id="rId3"/>
              </a:rPr>
              <a:t>https://www.youtube.com/watch?v=xQ9D4Jz95-A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877253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6664" y="455881"/>
            <a:ext cx="1202533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u="sng" dirty="0">
                <a:solidFill>
                  <a:schemeClr val="accent6">
                    <a:lumMod val="75000"/>
                  </a:schemeClr>
                </a:solidFill>
              </a:rPr>
              <a:t>Rate of reaction and temperature</a:t>
            </a:r>
          </a:p>
          <a:p>
            <a:pPr algn="ctr"/>
            <a:endParaRPr lang="en-US" sz="2400" b="1" u="sng" dirty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endParaRPr lang="en-US" sz="2400" b="1" u="sng" dirty="0">
              <a:solidFill>
                <a:schemeClr val="accent6">
                  <a:lumMod val="75000"/>
                </a:schemeClr>
              </a:solidFill>
            </a:endParaRPr>
          </a:p>
          <a:p>
            <a:endParaRPr lang="en-US" sz="2400" b="1" dirty="0">
              <a:solidFill>
                <a:schemeClr val="accent6">
                  <a:lumMod val="75000"/>
                </a:schemeClr>
              </a:solidFill>
            </a:endParaRPr>
          </a:p>
          <a:p>
            <a:endParaRPr lang="en-GB" sz="2400" dirty="0">
              <a:sym typeface="Wingdings" panose="05000000000000000000" pitchFamily="2" charset="2"/>
            </a:endParaRPr>
          </a:p>
          <a:p>
            <a:endParaRPr lang="en-GB" sz="2400" dirty="0">
              <a:sym typeface="Wingdings" panose="05000000000000000000" pitchFamily="2" charset="2"/>
            </a:endParaRPr>
          </a:p>
          <a:p>
            <a:endParaRPr lang="en-GB" sz="2400" dirty="0">
              <a:sym typeface="Wingdings" panose="05000000000000000000" pitchFamily="2" charset="2"/>
            </a:endParaRPr>
          </a:p>
          <a:p>
            <a:endParaRPr lang="en-GB" sz="2400" dirty="0">
              <a:sym typeface="Wingdings" panose="05000000000000000000" pitchFamily="2" charset="2"/>
            </a:endParaRPr>
          </a:p>
          <a:p>
            <a:endParaRPr lang="en-GB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479376" y="1173316"/>
            <a:ext cx="11089232" cy="16076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An 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</a:rPr>
              <a:t>increase</a:t>
            </a:r>
            <a:r>
              <a:rPr lang="en-US" sz="2400" dirty="0"/>
              <a:t> in 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</a:rPr>
              <a:t>temperature</a:t>
            </a:r>
            <a:r>
              <a:rPr lang="en-US" sz="2400" dirty="0"/>
              <a:t> changes the distribution of molecular energies so there is an 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</a:rPr>
              <a:t>increase the mean kinetic energy </a:t>
            </a:r>
            <a:r>
              <a:rPr lang="en-US" sz="2400" dirty="0"/>
              <a:t>of the particles and therefore an 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</a:rPr>
              <a:t>increase in the collision energy</a:t>
            </a:r>
            <a:r>
              <a:rPr lang="en-US" sz="2400" dirty="0"/>
              <a:t>.</a:t>
            </a:r>
          </a:p>
          <a:p>
            <a:pPr algn="ctr"/>
            <a:endParaRPr lang="en-GB" sz="2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479376" y="2780928"/>
            <a:ext cx="11089232" cy="830997"/>
          </a:xfrm>
          <a:prstGeom prst="rect">
            <a:avLst/>
          </a:prstGeom>
          <a:gradFill>
            <a:gsLst>
              <a:gs pos="0">
                <a:schemeClr val="accent6">
                  <a:tint val="50000"/>
                  <a:satMod val="300000"/>
                </a:schemeClr>
              </a:gs>
              <a:gs pos="35000">
                <a:schemeClr val="accent6">
                  <a:tint val="37000"/>
                  <a:satMod val="300000"/>
                </a:schemeClr>
              </a:gs>
              <a:gs pos="100000">
                <a:schemeClr val="accent6">
                  <a:tint val="15000"/>
                  <a:satMod val="350000"/>
                </a:schemeClr>
              </a:gs>
            </a:gsLst>
            <a:lin ang="16200000" scaled="1"/>
          </a:gradFill>
          <a:ln>
            <a:solidFill>
              <a:schemeClr val="accent6">
                <a:shade val="95000"/>
                <a:satMod val="10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/>
              <a:t>An </a:t>
            </a:r>
            <a:r>
              <a:rPr lang="en-US" sz="2400" b="1" dirty="0"/>
              <a:t>increase in temperature will increase the number of colliding particles with an energy equal to or greater than the activation energy.</a:t>
            </a:r>
            <a:endParaRPr lang="en-GB" sz="2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1838095" y="4344529"/>
            <a:ext cx="4185897" cy="1569660"/>
          </a:xfrm>
          <a:prstGeom prst="rect">
            <a:avLst/>
          </a:prstGeom>
          <a:noFill/>
          <a:ln w="25400">
            <a:solidFill>
              <a:schemeClr val="accent6">
                <a:shade val="95000"/>
                <a:satMod val="10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Draw a Maxwell-Boltzmann distribution graph to show the molecular energies at 20</a:t>
            </a:r>
            <a:r>
              <a:rPr lang="en-US" sz="2400" b="1" baseline="30000" dirty="0"/>
              <a:t>o</a:t>
            </a:r>
            <a:r>
              <a:rPr lang="en-US" sz="2400" b="1" dirty="0"/>
              <a:t>C and 40</a:t>
            </a:r>
            <a:r>
              <a:rPr lang="en-US" sz="2400" b="1" baseline="30000" dirty="0"/>
              <a:t>o</a:t>
            </a:r>
            <a:r>
              <a:rPr lang="en-US" sz="2400" b="1" dirty="0"/>
              <a:t>C.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4EEC375-7CB2-431D-998F-0768EABB9916}"/>
              </a:ext>
            </a:extLst>
          </p:cNvPr>
          <p:cNvSpPr/>
          <p:nvPr/>
        </p:nvSpPr>
        <p:spPr>
          <a:xfrm rot="1705878">
            <a:off x="7362400" y="4988705"/>
            <a:ext cx="350968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400" b="1" dirty="0">
                <a:solidFill>
                  <a:srgbClr val="FF0000"/>
                </a:solidFill>
              </a:rPr>
              <a:t>WORK OUT THE ANSWER!</a:t>
            </a:r>
          </a:p>
        </p:txBody>
      </p:sp>
    </p:spTree>
    <p:extLst>
      <p:ext uri="{BB962C8B-B14F-4D97-AF65-F5344CB8AC3E}">
        <p14:creationId xmlns:p14="http://schemas.microsoft.com/office/powerpoint/2010/main" val="399127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6664" y="455881"/>
            <a:ext cx="1202533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u="sng" dirty="0">
                <a:solidFill>
                  <a:schemeClr val="accent6">
                    <a:lumMod val="75000"/>
                  </a:schemeClr>
                </a:solidFill>
              </a:rPr>
              <a:t>Rate of reaction and temperature</a:t>
            </a:r>
          </a:p>
          <a:p>
            <a:pPr algn="ctr"/>
            <a:endParaRPr lang="en-US" sz="2400" b="1" u="sng" dirty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endParaRPr lang="en-US" sz="2400" b="1" u="sng" dirty="0">
              <a:solidFill>
                <a:schemeClr val="accent6">
                  <a:lumMod val="75000"/>
                </a:schemeClr>
              </a:solidFill>
            </a:endParaRPr>
          </a:p>
          <a:p>
            <a:endParaRPr lang="en-US" sz="2400" b="1" dirty="0">
              <a:solidFill>
                <a:schemeClr val="accent6">
                  <a:lumMod val="75000"/>
                </a:schemeClr>
              </a:solidFill>
            </a:endParaRPr>
          </a:p>
          <a:p>
            <a:endParaRPr lang="en-GB" sz="2400" dirty="0">
              <a:sym typeface="Wingdings" panose="05000000000000000000" pitchFamily="2" charset="2"/>
            </a:endParaRPr>
          </a:p>
          <a:p>
            <a:endParaRPr lang="en-GB" sz="2400" dirty="0">
              <a:sym typeface="Wingdings" panose="05000000000000000000" pitchFamily="2" charset="2"/>
            </a:endParaRPr>
          </a:p>
          <a:p>
            <a:endParaRPr lang="en-GB" sz="2400" dirty="0">
              <a:sym typeface="Wingdings" panose="05000000000000000000" pitchFamily="2" charset="2"/>
            </a:endParaRPr>
          </a:p>
          <a:p>
            <a:endParaRPr lang="en-GB" sz="2400" dirty="0">
              <a:sym typeface="Wingdings" panose="05000000000000000000" pitchFamily="2" charset="2"/>
            </a:endParaRPr>
          </a:p>
          <a:p>
            <a:endParaRPr lang="en-GB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479376" y="1173316"/>
            <a:ext cx="11089232" cy="16076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An 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</a:rPr>
              <a:t>increase</a:t>
            </a:r>
            <a:r>
              <a:rPr lang="en-US" sz="2400" dirty="0"/>
              <a:t> in 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</a:rPr>
              <a:t>temperature</a:t>
            </a:r>
            <a:r>
              <a:rPr lang="en-US" sz="2400" dirty="0"/>
              <a:t> changes the distribution of molecular energies so there is an 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</a:rPr>
              <a:t>increase the mean kinetic energy </a:t>
            </a:r>
            <a:r>
              <a:rPr lang="en-US" sz="2400" dirty="0"/>
              <a:t>of the particles and therefore an 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</a:rPr>
              <a:t>increase in the collision energy</a:t>
            </a:r>
            <a:r>
              <a:rPr lang="en-US" sz="2400" dirty="0"/>
              <a:t>.</a:t>
            </a:r>
          </a:p>
          <a:p>
            <a:pPr algn="ctr"/>
            <a:endParaRPr lang="en-GB" sz="2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479376" y="2780928"/>
            <a:ext cx="11089232" cy="830997"/>
          </a:xfrm>
          <a:prstGeom prst="rect">
            <a:avLst/>
          </a:prstGeom>
          <a:gradFill>
            <a:gsLst>
              <a:gs pos="0">
                <a:schemeClr val="accent6">
                  <a:tint val="50000"/>
                  <a:satMod val="300000"/>
                </a:schemeClr>
              </a:gs>
              <a:gs pos="35000">
                <a:schemeClr val="accent6">
                  <a:tint val="37000"/>
                  <a:satMod val="300000"/>
                </a:schemeClr>
              </a:gs>
              <a:gs pos="100000">
                <a:schemeClr val="accent6">
                  <a:tint val="15000"/>
                  <a:satMod val="350000"/>
                </a:schemeClr>
              </a:gs>
            </a:gsLst>
            <a:lin ang="16200000" scaled="1"/>
          </a:gradFill>
          <a:ln>
            <a:solidFill>
              <a:schemeClr val="accent6">
                <a:shade val="95000"/>
                <a:satMod val="10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/>
              <a:t>An </a:t>
            </a:r>
            <a:r>
              <a:rPr lang="en-US" sz="2400" b="1" dirty="0"/>
              <a:t>increase in temperature will increase the number of colliding particles with an energy equal to or greater than the activation energy.</a:t>
            </a:r>
            <a:endParaRPr lang="en-GB" sz="2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1838095" y="4344529"/>
            <a:ext cx="4185897" cy="1569660"/>
          </a:xfrm>
          <a:prstGeom prst="rect">
            <a:avLst/>
          </a:prstGeom>
          <a:noFill/>
          <a:ln w="25400">
            <a:solidFill>
              <a:schemeClr val="accent6">
                <a:shade val="95000"/>
                <a:satMod val="10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Draw a Maxwell-Boltzmann distribution graph to show the molecular energies at 20</a:t>
            </a:r>
            <a:r>
              <a:rPr lang="en-US" sz="2400" b="1" baseline="30000" dirty="0"/>
              <a:t>o</a:t>
            </a:r>
            <a:r>
              <a:rPr lang="en-US" sz="2400" b="1" dirty="0"/>
              <a:t>C and 40</a:t>
            </a:r>
            <a:r>
              <a:rPr lang="en-US" sz="2400" b="1" baseline="30000" dirty="0"/>
              <a:t>o</a:t>
            </a:r>
            <a:r>
              <a:rPr lang="en-US" sz="2400" b="1" dirty="0"/>
              <a:t>C.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56040" y="3754365"/>
            <a:ext cx="4818162" cy="27499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1790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6664" y="455881"/>
            <a:ext cx="1202533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u="sng" dirty="0">
                <a:solidFill>
                  <a:schemeClr val="accent6">
                    <a:lumMod val="75000"/>
                  </a:schemeClr>
                </a:solidFill>
              </a:rPr>
              <a:t>Rate of reaction and concentration</a:t>
            </a:r>
          </a:p>
          <a:p>
            <a:pPr algn="ctr"/>
            <a:endParaRPr lang="en-US" sz="2400" b="1" u="sng" dirty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endParaRPr lang="en-US" sz="2400" b="1" u="sng" dirty="0">
              <a:solidFill>
                <a:schemeClr val="accent6">
                  <a:lumMod val="75000"/>
                </a:schemeClr>
              </a:solidFill>
            </a:endParaRPr>
          </a:p>
          <a:p>
            <a:endParaRPr lang="en-US" sz="2400" b="1" dirty="0">
              <a:solidFill>
                <a:schemeClr val="accent6">
                  <a:lumMod val="75000"/>
                </a:schemeClr>
              </a:solidFill>
            </a:endParaRPr>
          </a:p>
          <a:p>
            <a:endParaRPr lang="en-GB" sz="2400" dirty="0">
              <a:sym typeface="Wingdings" panose="05000000000000000000" pitchFamily="2" charset="2"/>
            </a:endParaRPr>
          </a:p>
          <a:p>
            <a:endParaRPr lang="en-GB" sz="2400" dirty="0">
              <a:sym typeface="Wingdings" panose="05000000000000000000" pitchFamily="2" charset="2"/>
            </a:endParaRPr>
          </a:p>
          <a:p>
            <a:endParaRPr lang="en-GB" sz="2400" dirty="0">
              <a:sym typeface="Wingdings" panose="05000000000000000000" pitchFamily="2" charset="2"/>
            </a:endParaRPr>
          </a:p>
          <a:p>
            <a:endParaRPr lang="en-GB" sz="2400" dirty="0">
              <a:sym typeface="Wingdings" panose="05000000000000000000" pitchFamily="2" charset="2"/>
            </a:endParaRPr>
          </a:p>
          <a:p>
            <a:endParaRPr lang="en-GB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526704" y="1196752"/>
            <a:ext cx="11305256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The 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</a:rPr>
              <a:t>greater the concentration </a:t>
            </a:r>
            <a:r>
              <a:rPr lang="en-US" sz="2400" dirty="0"/>
              <a:t>of the species in a liquid or gaseous mixture, the 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</a:rPr>
              <a:t>greater the number of species per unit volume </a:t>
            </a:r>
            <a:r>
              <a:rPr lang="en-US" sz="2400" dirty="0"/>
              <a:t>and the 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</a:rPr>
              <a:t>greater the collision frequency</a:t>
            </a:r>
            <a:r>
              <a:rPr lang="en-US" sz="2400" dirty="0"/>
              <a:t>. </a:t>
            </a:r>
          </a:p>
          <a:p>
            <a:pPr algn="ctr"/>
            <a:endParaRPr lang="en-US" sz="2400" dirty="0"/>
          </a:p>
          <a:p>
            <a:pPr algn="ctr"/>
            <a:endParaRPr lang="en-US" sz="2400" dirty="0"/>
          </a:p>
          <a:p>
            <a:pPr algn="ctr"/>
            <a:endParaRPr lang="en-US" sz="2400" dirty="0"/>
          </a:p>
          <a:p>
            <a:pPr algn="ctr"/>
            <a:r>
              <a:rPr lang="en-US" sz="2400" dirty="0"/>
              <a:t> </a:t>
            </a:r>
            <a:endParaRPr lang="en-GB" sz="2400" dirty="0"/>
          </a:p>
          <a:p>
            <a:pPr algn="ctr"/>
            <a:r>
              <a:rPr lang="en-US" sz="2400" b="1" dirty="0"/>
              <a:t>The collision energy, activation energy and the fraction of successful collisions are unaffected.</a:t>
            </a:r>
            <a:endParaRPr lang="en-GB" sz="2400" b="1" dirty="0"/>
          </a:p>
          <a:p>
            <a:r>
              <a:rPr lang="en-US" sz="2400" dirty="0"/>
              <a:t> </a:t>
            </a:r>
            <a:endParaRPr lang="en-GB" sz="2400" dirty="0"/>
          </a:p>
          <a:p>
            <a:r>
              <a:rPr lang="en-US" sz="2400" dirty="0"/>
              <a:t>An 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</a:rPr>
              <a:t>increase in concentration increases the rate of reaction </a:t>
            </a:r>
            <a:r>
              <a:rPr lang="en-US" sz="2400" dirty="0"/>
              <a:t>because</a:t>
            </a:r>
            <a:endParaRPr lang="en-GB" sz="2400" dirty="0"/>
          </a:p>
          <a:p>
            <a:endParaRPr lang="en-GB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2578932" y="2348880"/>
            <a:ext cx="7200800" cy="830997"/>
          </a:xfrm>
          <a:prstGeom prst="rect">
            <a:avLst/>
          </a:prstGeom>
          <a:gradFill>
            <a:gsLst>
              <a:gs pos="0">
                <a:schemeClr val="accent6">
                  <a:tint val="50000"/>
                  <a:satMod val="300000"/>
                </a:schemeClr>
              </a:gs>
              <a:gs pos="35000">
                <a:schemeClr val="accent6">
                  <a:tint val="37000"/>
                  <a:satMod val="300000"/>
                </a:schemeClr>
              </a:gs>
              <a:gs pos="100000">
                <a:schemeClr val="accent6">
                  <a:tint val="15000"/>
                  <a:satMod val="350000"/>
                </a:schemeClr>
              </a:gs>
            </a:gsLst>
            <a:lin ang="16200000" scaled="1"/>
          </a:gradFill>
          <a:ln>
            <a:solidFill>
              <a:schemeClr val="accent6">
                <a:shade val="95000"/>
                <a:satMod val="10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An increase in concentration causes the rate of reaction to increase by increasing the collision frequency.</a:t>
            </a:r>
            <a:endParaRPr lang="en-GB" sz="2400" b="1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B449B15-8E36-4FC2-8C7E-289EC9EA2C04}"/>
              </a:ext>
            </a:extLst>
          </p:cNvPr>
          <p:cNvSpPr/>
          <p:nvPr/>
        </p:nvSpPr>
        <p:spPr>
          <a:xfrm>
            <a:off x="3545976" y="5345034"/>
            <a:ext cx="350968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400" b="1" dirty="0">
                <a:solidFill>
                  <a:srgbClr val="FF0000"/>
                </a:solidFill>
              </a:rPr>
              <a:t>WHY?</a:t>
            </a:r>
          </a:p>
          <a:p>
            <a:pPr algn="ctr"/>
            <a:r>
              <a:rPr lang="en-GB" sz="2400" b="1" dirty="0">
                <a:solidFill>
                  <a:srgbClr val="FF0000"/>
                </a:solidFill>
              </a:rPr>
              <a:t>EXPLAIN THE ANSWER!</a:t>
            </a:r>
          </a:p>
        </p:txBody>
      </p:sp>
    </p:spTree>
    <p:extLst>
      <p:ext uri="{BB962C8B-B14F-4D97-AF65-F5344CB8AC3E}">
        <p14:creationId xmlns:p14="http://schemas.microsoft.com/office/powerpoint/2010/main" val="1545067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6664" y="455881"/>
            <a:ext cx="1202533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u="sng" dirty="0">
                <a:solidFill>
                  <a:schemeClr val="accent6">
                    <a:lumMod val="75000"/>
                  </a:schemeClr>
                </a:solidFill>
              </a:rPr>
              <a:t>Rate of reaction and concentration</a:t>
            </a:r>
          </a:p>
          <a:p>
            <a:pPr algn="ctr"/>
            <a:endParaRPr lang="en-US" sz="2400" b="1" u="sng" dirty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endParaRPr lang="en-US" sz="2400" b="1" u="sng" dirty="0">
              <a:solidFill>
                <a:schemeClr val="accent6">
                  <a:lumMod val="75000"/>
                </a:schemeClr>
              </a:solidFill>
            </a:endParaRPr>
          </a:p>
          <a:p>
            <a:endParaRPr lang="en-US" sz="2400" b="1" dirty="0">
              <a:solidFill>
                <a:schemeClr val="accent6">
                  <a:lumMod val="75000"/>
                </a:schemeClr>
              </a:solidFill>
            </a:endParaRPr>
          </a:p>
          <a:p>
            <a:endParaRPr lang="en-GB" sz="2400" dirty="0">
              <a:sym typeface="Wingdings" panose="05000000000000000000" pitchFamily="2" charset="2"/>
            </a:endParaRPr>
          </a:p>
          <a:p>
            <a:endParaRPr lang="en-GB" sz="2400" dirty="0">
              <a:sym typeface="Wingdings" panose="05000000000000000000" pitchFamily="2" charset="2"/>
            </a:endParaRPr>
          </a:p>
          <a:p>
            <a:endParaRPr lang="en-GB" sz="2400" dirty="0">
              <a:sym typeface="Wingdings" panose="05000000000000000000" pitchFamily="2" charset="2"/>
            </a:endParaRPr>
          </a:p>
          <a:p>
            <a:endParaRPr lang="en-GB" sz="2400" dirty="0">
              <a:sym typeface="Wingdings" panose="05000000000000000000" pitchFamily="2" charset="2"/>
            </a:endParaRPr>
          </a:p>
          <a:p>
            <a:endParaRPr lang="en-GB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526704" y="1196752"/>
            <a:ext cx="11305256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The 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</a:rPr>
              <a:t>greater the concentration </a:t>
            </a:r>
            <a:r>
              <a:rPr lang="en-US" sz="2400" dirty="0"/>
              <a:t>of the species in a liquid or gaseous mixture, the 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</a:rPr>
              <a:t>greater the number of species per unit volume </a:t>
            </a:r>
            <a:r>
              <a:rPr lang="en-US" sz="2400" dirty="0"/>
              <a:t>and the 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</a:rPr>
              <a:t>greater the collision frequency</a:t>
            </a:r>
            <a:r>
              <a:rPr lang="en-US" sz="2400" dirty="0"/>
              <a:t>. </a:t>
            </a:r>
          </a:p>
          <a:p>
            <a:pPr algn="ctr"/>
            <a:endParaRPr lang="en-US" sz="2400" dirty="0"/>
          </a:p>
          <a:p>
            <a:pPr algn="ctr"/>
            <a:endParaRPr lang="en-US" sz="2400" dirty="0"/>
          </a:p>
          <a:p>
            <a:pPr algn="ctr"/>
            <a:endParaRPr lang="en-US" sz="2400" dirty="0"/>
          </a:p>
          <a:p>
            <a:pPr algn="ctr"/>
            <a:r>
              <a:rPr lang="en-US" sz="2400" dirty="0"/>
              <a:t> </a:t>
            </a:r>
            <a:endParaRPr lang="en-GB" sz="2400" dirty="0"/>
          </a:p>
          <a:p>
            <a:pPr algn="ctr"/>
            <a:r>
              <a:rPr lang="en-US" sz="2400" b="1" dirty="0"/>
              <a:t>The collision energy, activation energy and the fraction of successful collisions are unaffected.</a:t>
            </a:r>
            <a:endParaRPr lang="en-GB" sz="2400" b="1" dirty="0"/>
          </a:p>
          <a:p>
            <a:r>
              <a:rPr lang="en-US" sz="2400" dirty="0"/>
              <a:t> </a:t>
            </a:r>
            <a:endParaRPr lang="en-GB" sz="2400" dirty="0"/>
          </a:p>
          <a:p>
            <a:r>
              <a:rPr lang="en-US" sz="2400" dirty="0"/>
              <a:t>An 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</a:rPr>
              <a:t>increase in concentration increases the rate of reaction </a:t>
            </a:r>
            <a:r>
              <a:rPr lang="en-US" sz="2400" dirty="0"/>
              <a:t>because</a:t>
            </a:r>
            <a:endParaRPr lang="en-GB" sz="2400" dirty="0"/>
          </a:p>
          <a:p>
            <a:r>
              <a:rPr lang="en-US" sz="2400" b="1" dirty="0"/>
              <a:t>-	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</a:rPr>
              <a:t>the number of particles per unit volume increases</a:t>
            </a:r>
            <a:endParaRPr lang="en-GB" sz="2400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sz="2400" b="1" dirty="0"/>
              <a:t>-	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</a:rPr>
              <a:t>so the collision frequency increases</a:t>
            </a:r>
            <a:endParaRPr lang="en-GB" sz="2400" dirty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endParaRPr lang="en-GB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2578932" y="2348880"/>
            <a:ext cx="7200800" cy="830997"/>
          </a:xfrm>
          <a:prstGeom prst="rect">
            <a:avLst/>
          </a:prstGeom>
          <a:gradFill>
            <a:gsLst>
              <a:gs pos="0">
                <a:schemeClr val="accent6">
                  <a:tint val="50000"/>
                  <a:satMod val="300000"/>
                </a:schemeClr>
              </a:gs>
              <a:gs pos="35000">
                <a:schemeClr val="accent6">
                  <a:tint val="37000"/>
                  <a:satMod val="300000"/>
                </a:schemeClr>
              </a:gs>
              <a:gs pos="100000">
                <a:schemeClr val="accent6">
                  <a:tint val="15000"/>
                  <a:satMod val="350000"/>
                </a:schemeClr>
              </a:gs>
            </a:gsLst>
            <a:lin ang="16200000" scaled="1"/>
          </a:gradFill>
          <a:ln>
            <a:solidFill>
              <a:schemeClr val="accent6">
                <a:shade val="95000"/>
                <a:satMod val="10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An increase in concentration causes the rate of reaction to increase by increasing the collision frequency.</a:t>
            </a:r>
            <a:endParaRPr lang="en-GB" sz="2400" b="1" dirty="0"/>
          </a:p>
        </p:txBody>
      </p:sp>
    </p:spTree>
    <p:extLst>
      <p:ext uri="{BB962C8B-B14F-4D97-AF65-F5344CB8AC3E}">
        <p14:creationId xmlns:p14="http://schemas.microsoft.com/office/powerpoint/2010/main" val="2078254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6664" y="455881"/>
            <a:ext cx="1202533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u="sng" dirty="0">
                <a:solidFill>
                  <a:schemeClr val="accent6">
                    <a:lumMod val="75000"/>
                  </a:schemeClr>
                </a:solidFill>
              </a:rPr>
              <a:t>Rate of reaction and pressure</a:t>
            </a:r>
          </a:p>
          <a:p>
            <a:pPr algn="ctr"/>
            <a:endParaRPr lang="en-US" sz="2400" b="1" u="sng" dirty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endParaRPr lang="en-US" sz="2400" b="1" u="sng" dirty="0">
              <a:solidFill>
                <a:schemeClr val="accent6">
                  <a:lumMod val="75000"/>
                </a:schemeClr>
              </a:solidFill>
            </a:endParaRPr>
          </a:p>
          <a:p>
            <a:endParaRPr lang="en-US" sz="2400" b="1" dirty="0">
              <a:solidFill>
                <a:schemeClr val="accent6">
                  <a:lumMod val="75000"/>
                </a:schemeClr>
              </a:solidFill>
            </a:endParaRPr>
          </a:p>
          <a:p>
            <a:endParaRPr lang="en-GB" sz="2400" dirty="0">
              <a:sym typeface="Wingdings" panose="05000000000000000000" pitchFamily="2" charset="2"/>
            </a:endParaRPr>
          </a:p>
          <a:p>
            <a:endParaRPr lang="en-GB" sz="2400" dirty="0">
              <a:sym typeface="Wingdings" panose="05000000000000000000" pitchFamily="2" charset="2"/>
            </a:endParaRPr>
          </a:p>
          <a:p>
            <a:endParaRPr lang="en-GB" sz="2400" dirty="0">
              <a:sym typeface="Wingdings" panose="05000000000000000000" pitchFamily="2" charset="2"/>
            </a:endParaRPr>
          </a:p>
          <a:p>
            <a:endParaRPr lang="en-GB" sz="2400" dirty="0">
              <a:sym typeface="Wingdings" panose="05000000000000000000" pitchFamily="2" charset="2"/>
            </a:endParaRPr>
          </a:p>
          <a:p>
            <a:endParaRPr lang="en-GB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634716" y="1124744"/>
            <a:ext cx="1108923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The 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</a:rPr>
              <a:t>greater the pressure </a:t>
            </a:r>
            <a:r>
              <a:rPr lang="en-US" sz="2400" dirty="0"/>
              <a:t>in a gaseous mixture, 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</a:rPr>
              <a:t>the greater the number of species per unit volume</a:t>
            </a:r>
            <a:r>
              <a:rPr lang="en-US" sz="2400" dirty="0"/>
              <a:t> and the 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</a:rPr>
              <a:t>greater the frequency collision</a:t>
            </a:r>
            <a:r>
              <a:rPr lang="en-US" sz="2400" dirty="0"/>
              <a:t>. </a:t>
            </a:r>
          </a:p>
          <a:p>
            <a:pPr algn="ctr"/>
            <a:endParaRPr lang="en-US" sz="2400" dirty="0"/>
          </a:p>
          <a:p>
            <a:pPr algn="ctr"/>
            <a:r>
              <a:rPr lang="en-US" sz="2400" b="1" dirty="0"/>
              <a:t> </a:t>
            </a:r>
          </a:p>
          <a:p>
            <a:pPr algn="ctr"/>
            <a:endParaRPr lang="en-US" sz="2400" b="1" dirty="0"/>
          </a:p>
          <a:p>
            <a:pPr algn="ctr"/>
            <a:endParaRPr lang="en-US" sz="2400" b="1" dirty="0"/>
          </a:p>
          <a:p>
            <a:pPr algn="ctr"/>
            <a:endParaRPr lang="en-GB" sz="2400" b="1" dirty="0"/>
          </a:p>
          <a:p>
            <a:pPr algn="ctr"/>
            <a:r>
              <a:rPr lang="en-US" sz="2400" b="1" dirty="0"/>
              <a:t>The collision energy, activation energy and hence the fraction of successful collisions are unaffected.</a:t>
            </a:r>
            <a:endParaRPr lang="en-GB" sz="2400" b="1" dirty="0"/>
          </a:p>
          <a:p>
            <a:pPr algn="ctr"/>
            <a:r>
              <a:rPr lang="en-US" sz="2400" dirty="0"/>
              <a:t> </a:t>
            </a:r>
            <a:endParaRPr lang="en-GB" sz="2400" dirty="0"/>
          </a:p>
          <a:p>
            <a:r>
              <a:rPr lang="en-US" sz="2400" dirty="0"/>
              <a:t>An 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</a:rPr>
              <a:t>increase in pressure increases the rate of reaction </a:t>
            </a:r>
            <a:r>
              <a:rPr lang="en-US" sz="2400" dirty="0"/>
              <a:t>because</a:t>
            </a:r>
            <a:endParaRPr lang="en-GB" sz="2400" dirty="0"/>
          </a:p>
          <a:p>
            <a:endParaRPr lang="en-GB" sz="24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182888" y="2190911"/>
            <a:ext cx="7992888" cy="1200329"/>
          </a:xfrm>
          <a:prstGeom prst="rect">
            <a:avLst/>
          </a:prstGeom>
          <a:gradFill>
            <a:gsLst>
              <a:gs pos="0">
                <a:schemeClr val="accent6">
                  <a:tint val="50000"/>
                  <a:satMod val="300000"/>
                </a:schemeClr>
              </a:gs>
              <a:gs pos="35000">
                <a:schemeClr val="accent6">
                  <a:tint val="37000"/>
                  <a:satMod val="300000"/>
                </a:schemeClr>
              </a:gs>
              <a:gs pos="100000">
                <a:schemeClr val="accent6">
                  <a:tint val="15000"/>
                  <a:satMod val="350000"/>
                </a:schemeClr>
              </a:gs>
            </a:gsLst>
            <a:lin ang="16200000" scaled="1"/>
          </a:gradFill>
          <a:ln>
            <a:solidFill>
              <a:schemeClr val="accent6">
                <a:shade val="95000"/>
                <a:satMod val="10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An increase in pressure causes the rate of reaction to increase by increasing the collision frequency. The pressure of a system is generally increased by reducing its volume.</a:t>
            </a:r>
            <a:endParaRPr lang="en-GB" sz="2400" b="1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1992D7F-7169-4339-871F-AA496406ACF0}"/>
              </a:ext>
            </a:extLst>
          </p:cNvPr>
          <p:cNvSpPr/>
          <p:nvPr/>
        </p:nvSpPr>
        <p:spPr>
          <a:xfrm>
            <a:off x="3545976" y="5345034"/>
            <a:ext cx="350968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400" b="1" dirty="0">
                <a:solidFill>
                  <a:srgbClr val="FF0000"/>
                </a:solidFill>
              </a:rPr>
              <a:t>WHY?</a:t>
            </a:r>
          </a:p>
          <a:p>
            <a:pPr algn="ctr"/>
            <a:r>
              <a:rPr lang="en-GB" sz="2400" b="1" dirty="0">
                <a:solidFill>
                  <a:srgbClr val="FF0000"/>
                </a:solidFill>
              </a:rPr>
              <a:t>EXPLAIN THE ANSWER!</a:t>
            </a:r>
          </a:p>
        </p:txBody>
      </p:sp>
    </p:spTree>
    <p:extLst>
      <p:ext uri="{BB962C8B-B14F-4D97-AF65-F5344CB8AC3E}">
        <p14:creationId xmlns:p14="http://schemas.microsoft.com/office/powerpoint/2010/main" val="5851290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PiXL template presentation widescreen 1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FF9900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6" id="{8A77E1AD-F4C1-47C0-9DA9-B9074AEA7072}" vid="{B71914E6-87C7-4175-B29E-579CA76CD93D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PiXL PowerPoint Science  (1)</Template>
  <TotalTime>13518</TotalTime>
  <Words>1937</Words>
  <Application>Microsoft Office PowerPoint</Application>
  <PresentationFormat>Widescreen</PresentationFormat>
  <Paragraphs>279</Paragraphs>
  <Slides>20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20</vt:i4>
      </vt:variant>
    </vt:vector>
  </HeadingPairs>
  <TitlesOfParts>
    <vt:vector size="27" baseType="lpstr">
      <vt:lpstr>Arial</vt:lpstr>
      <vt:lpstr>Calibri</vt:lpstr>
      <vt:lpstr>Calibri Light</vt:lpstr>
      <vt:lpstr>Cambria Math</vt:lpstr>
      <vt:lpstr>PiXL template presentation widescreen 1</vt:lpstr>
      <vt:lpstr>Custom Design</vt:lpstr>
      <vt:lpstr>1_Custom Design</vt:lpstr>
      <vt:lpstr>Y11 Thinking about A Level Chemistry!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Impact Now</dc:title>
  <dc:creator>Amanda Fleck</dc:creator>
  <cp:lastModifiedBy>elizabeth buchanan</cp:lastModifiedBy>
  <cp:revision>155</cp:revision>
  <cp:lastPrinted>2016-06-23T20:03:07Z</cp:lastPrinted>
  <dcterms:created xsi:type="dcterms:W3CDTF">2016-06-20T08:20:52Z</dcterms:created>
  <dcterms:modified xsi:type="dcterms:W3CDTF">2020-06-24T13:13:16Z</dcterms:modified>
</cp:coreProperties>
</file>