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3" r:id="rId4"/>
    <p:sldId id="257" r:id="rId5"/>
    <p:sldId id="258" r:id="rId6"/>
    <p:sldId id="259" r:id="rId7"/>
    <p:sldId id="260" r:id="rId8"/>
    <p:sldId id="262" r:id="rId9"/>
    <p:sldId id="264"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62" d="100"/>
          <a:sy n="62" d="100"/>
        </p:scale>
        <p:origin x="3304"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426326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312906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290784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106730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242691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303957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338914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269552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143636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325806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E714F8F-EB37-4D19-96F6-0A328BC4529B}"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2564B-ADDF-468E-829F-FEE434C06179}" type="slidenum">
              <a:rPr lang="en-GB" smtClean="0"/>
              <a:pPr/>
              <a:t>‹#›</a:t>
            </a:fld>
            <a:endParaRPr lang="en-GB"/>
          </a:p>
        </p:txBody>
      </p:sp>
    </p:spTree>
    <p:extLst>
      <p:ext uri="{BB962C8B-B14F-4D97-AF65-F5344CB8AC3E}">
        <p14:creationId xmlns:p14="http://schemas.microsoft.com/office/powerpoint/2010/main" val="21258018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714F8F-EB37-4D19-96F6-0A328BC4529B}" type="datetimeFigureOut">
              <a:rPr lang="en-GB" smtClean="0"/>
              <a:pPr/>
              <a:t>24/06/2020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BD2564B-ADDF-468E-829F-FEE434C06179}" type="slidenum">
              <a:rPr lang="en-GB" smtClean="0"/>
              <a:pPr/>
              <a:t>‹#›</a:t>
            </a:fld>
            <a:endParaRPr lang="en-GB"/>
          </a:p>
        </p:txBody>
      </p:sp>
    </p:spTree>
    <p:extLst>
      <p:ext uri="{BB962C8B-B14F-4D97-AF65-F5344CB8AC3E}">
        <p14:creationId xmlns:p14="http://schemas.microsoft.com/office/powerpoint/2010/main" val="33120966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2EC3A9E-4F24-4C45-BE6C-5E119FE6E199}"/>
              </a:ext>
            </a:extLst>
          </p:cNvPr>
          <p:cNvSpPr txBox="1"/>
          <p:nvPr/>
        </p:nvSpPr>
        <p:spPr>
          <a:xfrm>
            <a:off x="358587" y="286871"/>
            <a:ext cx="5932581" cy="477054"/>
          </a:xfrm>
          <a:prstGeom prst="rect">
            <a:avLst/>
          </a:prstGeom>
          <a:noFill/>
        </p:spPr>
        <p:txBody>
          <a:bodyPr wrap="square" rtlCol="0">
            <a:spAutoFit/>
          </a:bodyPr>
          <a:lstStyle/>
          <a:p>
            <a:r>
              <a:rPr lang="en-GB" sz="2500" b="1" dirty="0"/>
              <a:t>PBE Study Skills and Assessment</a:t>
            </a:r>
          </a:p>
        </p:txBody>
      </p:sp>
      <p:sp>
        <p:nvSpPr>
          <p:cNvPr id="7" name="TextBox 6">
            <a:extLst>
              <a:ext uri="{FF2B5EF4-FFF2-40B4-BE49-F238E27FC236}">
                <a16:creationId xmlns:a16="http://schemas.microsoft.com/office/drawing/2014/main" xmlns="" id="{8B55A3DC-47B4-4FEF-9BDC-36CC3A3FD774}"/>
              </a:ext>
            </a:extLst>
          </p:cNvPr>
          <p:cNvSpPr txBox="1"/>
          <p:nvPr/>
        </p:nvSpPr>
        <p:spPr>
          <a:xfrm>
            <a:off x="358588" y="820424"/>
            <a:ext cx="4057001" cy="1815882"/>
          </a:xfrm>
          <a:prstGeom prst="rect">
            <a:avLst/>
          </a:prstGeom>
          <a:noFill/>
        </p:spPr>
        <p:txBody>
          <a:bodyPr wrap="square" rtlCol="0">
            <a:spAutoFit/>
          </a:bodyPr>
          <a:lstStyle/>
          <a:p>
            <a:pPr marL="285750" indent="-285750">
              <a:buFont typeface="Arial" panose="020B0604020202020204" pitchFamily="34" charset="0"/>
              <a:buChar char="•"/>
            </a:pPr>
            <a:r>
              <a:rPr lang="en-GB" sz="1600" dirty="0"/>
              <a:t>Summarising and note-taking</a:t>
            </a:r>
          </a:p>
          <a:p>
            <a:pPr marL="285750" indent="-285750">
              <a:buFont typeface="Arial" panose="020B0604020202020204" pitchFamily="34" charset="0"/>
              <a:buChar char="•"/>
            </a:pPr>
            <a:r>
              <a:rPr lang="en-GB" sz="1600" dirty="0"/>
              <a:t>Exam criteria</a:t>
            </a:r>
          </a:p>
          <a:p>
            <a:pPr marL="285750" indent="-285750">
              <a:buFont typeface="Arial" panose="020B0604020202020204" pitchFamily="34" charset="0"/>
              <a:buChar char="•"/>
            </a:pPr>
            <a:r>
              <a:rPr lang="en-GB" sz="1600" dirty="0"/>
              <a:t>Understanding the question</a:t>
            </a:r>
          </a:p>
          <a:p>
            <a:pPr marL="285750" indent="-285750">
              <a:buFont typeface="Arial" panose="020B0604020202020204" pitchFamily="34" charset="0"/>
              <a:buChar char="•"/>
            </a:pPr>
            <a:r>
              <a:rPr lang="en-GB" sz="1600" dirty="0"/>
              <a:t>Introductions </a:t>
            </a:r>
          </a:p>
          <a:p>
            <a:pPr marL="285750" indent="-285750">
              <a:buFont typeface="Arial" panose="020B0604020202020204" pitchFamily="34" charset="0"/>
              <a:buChar char="•"/>
            </a:pPr>
            <a:r>
              <a:rPr lang="en-GB" sz="1600" dirty="0"/>
              <a:t>Starter sentences and connectives</a:t>
            </a:r>
          </a:p>
          <a:p>
            <a:pPr marL="285750" indent="-285750">
              <a:buFont typeface="Arial" panose="020B0604020202020204" pitchFamily="34" charset="0"/>
              <a:buChar char="•"/>
            </a:pPr>
            <a:r>
              <a:rPr lang="en-GB" sz="1600" dirty="0"/>
              <a:t>Paragraphs</a:t>
            </a:r>
          </a:p>
          <a:p>
            <a:pPr marL="285750" indent="-285750">
              <a:buFont typeface="Arial" panose="020B0604020202020204" pitchFamily="34" charset="0"/>
              <a:buChar char="•"/>
            </a:pPr>
            <a:r>
              <a:rPr lang="en-GB" sz="1600" dirty="0"/>
              <a:t>Conclusions</a:t>
            </a:r>
          </a:p>
        </p:txBody>
      </p:sp>
      <p:sp>
        <p:nvSpPr>
          <p:cNvPr id="9" name="Rectangle 8">
            <a:extLst>
              <a:ext uri="{FF2B5EF4-FFF2-40B4-BE49-F238E27FC236}">
                <a16:creationId xmlns:a16="http://schemas.microsoft.com/office/drawing/2014/main" xmlns="" id="{4D73CC92-D045-4E2C-AEE7-16BC9E375224}"/>
              </a:ext>
            </a:extLst>
          </p:cNvPr>
          <p:cNvSpPr/>
          <p:nvPr/>
        </p:nvSpPr>
        <p:spPr>
          <a:xfrm>
            <a:off x="377814" y="2709329"/>
            <a:ext cx="4057001" cy="5194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1500" dirty="0"/>
              <a:t>When we </a:t>
            </a:r>
            <a:r>
              <a:rPr lang="en-GB" sz="1500" b="1" dirty="0"/>
              <a:t>summarise</a:t>
            </a:r>
            <a:r>
              <a:rPr lang="en-GB" sz="1500" dirty="0"/>
              <a:t> in our notes, we aim to keep necessary detail but reduce length…</a:t>
            </a:r>
          </a:p>
          <a:p>
            <a:endParaRPr lang="en-GB" sz="1400" dirty="0"/>
          </a:p>
          <a:p>
            <a:r>
              <a:rPr lang="en-GB" sz="1300" dirty="0"/>
              <a:t>A cupcake, also known as a fairy cake, is a small cake designed to serve one person, which may be baked in a small thin paper or aluminium cup. As with larger cakes, icing and other cake decorations, such as candy, may be applied. The first mention of the cupcake can be traced as far back as 1796. </a:t>
            </a:r>
          </a:p>
          <a:p>
            <a:endParaRPr lang="en-GB" sz="1300" dirty="0"/>
          </a:p>
          <a:p>
            <a:r>
              <a:rPr lang="en-GB" sz="1300" dirty="0"/>
              <a:t>In the early 19th century, there were two different uses for the name </a:t>
            </a:r>
            <a:r>
              <a:rPr lang="en-GB" sz="1300" i="1" dirty="0"/>
              <a:t>cup cake</a:t>
            </a:r>
            <a:r>
              <a:rPr lang="en-GB" sz="1300" dirty="0"/>
              <a:t> or </a:t>
            </a:r>
            <a:r>
              <a:rPr lang="en-GB" sz="1300" i="1" dirty="0"/>
              <a:t>cupcake</a:t>
            </a:r>
            <a:r>
              <a:rPr lang="en-GB" sz="1300" dirty="0"/>
              <a:t>. In previous centuries, before muffin tins were widely available, the cakes were often baked in individual pottery cups, ramekins, or moulds and took their name from the cups they were baked in. This is the use of the name that has remained, and the name of "cupcake" is now given to any small cake that is about the size of a teacup. While English </a:t>
            </a:r>
            <a:r>
              <a:rPr lang="en-GB" sz="1300" i="1" dirty="0"/>
              <a:t>fairy cakes</a:t>
            </a:r>
            <a:r>
              <a:rPr lang="en-GB" sz="1300" dirty="0"/>
              <a:t> vary in size more than American cupcakes, they are traditionally smaller and are rarely topped with elaborate icing.</a:t>
            </a:r>
          </a:p>
          <a:p>
            <a:endParaRPr lang="en-GB" sz="1300" dirty="0"/>
          </a:p>
          <a:p>
            <a:r>
              <a:rPr lang="en-GB" sz="1300" dirty="0"/>
              <a:t>The other kind of "cup cake" referred to a cake whose ingredients were measured by volume, using a standard-sized cup, instead of being weighed.</a:t>
            </a:r>
            <a:r>
              <a:rPr lang="en-GB" sz="1400" dirty="0"/>
              <a:t> </a:t>
            </a:r>
          </a:p>
        </p:txBody>
      </p:sp>
      <p:sp>
        <p:nvSpPr>
          <p:cNvPr id="11" name="TextBox 10">
            <a:extLst>
              <a:ext uri="{FF2B5EF4-FFF2-40B4-BE49-F238E27FC236}">
                <a16:creationId xmlns:a16="http://schemas.microsoft.com/office/drawing/2014/main" xmlns="" id="{04689A0C-21CA-42DC-BF4D-4066A29E024D}"/>
              </a:ext>
            </a:extLst>
          </p:cNvPr>
          <p:cNvSpPr txBox="1"/>
          <p:nvPr/>
        </p:nvSpPr>
        <p:spPr>
          <a:xfrm>
            <a:off x="4568991" y="2866549"/>
            <a:ext cx="2045369" cy="4870564"/>
          </a:xfrm>
          <a:prstGeom prst="rect">
            <a:avLst/>
          </a:prstGeom>
          <a:noFill/>
        </p:spPr>
        <p:txBody>
          <a:bodyPr wrap="square" rtlCol="0">
            <a:spAutoFit/>
          </a:bodyPr>
          <a:lstStyle/>
          <a:p>
            <a:pPr algn="ctr"/>
            <a:r>
              <a:rPr lang="en-GB" sz="1350" i="1" dirty="0"/>
              <a:t>Record definitions in a shortened version that you will be able to remember</a:t>
            </a:r>
          </a:p>
          <a:p>
            <a:pPr algn="ctr"/>
            <a:endParaRPr lang="en-GB" sz="1350" i="1" dirty="0"/>
          </a:p>
          <a:p>
            <a:pPr algn="ctr"/>
            <a:r>
              <a:rPr lang="en-GB" sz="1350" i="1" dirty="0"/>
              <a:t>Avoid remembering dates – this is unnecessary for the PBE exam. If you want to include a reference to dates, remember the century only</a:t>
            </a:r>
          </a:p>
          <a:p>
            <a:pPr algn="ctr"/>
            <a:endParaRPr lang="en-GB" sz="1350" i="1" dirty="0"/>
          </a:p>
          <a:p>
            <a:pPr algn="ctr"/>
            <a:r>
              <a:rPr lang="en-GB" sz="1350" i="1" dirty="0"/>
              <a:t>Record information as bullet points or numbered information – this will help you to remember the key points in an exam</a:t>
            </a:r>
          </a:p>
          <a:p>
            <a:pPr algn="ctr"/>
            <a:endParaRPr lang="en-GB" sz="1350" i="1" dirty="0"/>
          </a:p>
          <a:p>
            <a:pPr algn="ctr"/>
            <a:r>
              <a:rPr lang="en-GB" sz="1350" i="1" dirty="0"/>
              <a:t>Write down important ideas in shortened form but in such a way that you will be able to expand on points again later in an essay</a:t>
            </a:r>
          </a:p>
        </p:txBody>
      </p:sp>
      <p:sp>
        <p:nvSpPr>
          <p:cNvPr id="12" name="TextBox 11">
            <a:extLst>
              <a:ext uri="{FF2B5EF4-FFF2-40B4-BE49-F238E27FC236}">
                <a16:creationId xmlns:a16="http://schemas.microsoft.com/office/drawing/2014/main" xmlns="" id="{5AA199CB-6C50-4A8E-B8FD-41C02E70A525}"/>
              </a:ext>
            </a:extLst>
          </p:cNvPr>
          <p:cNvSpPr txBox="1"/>
          <p:nvPr/>
        </p:nvSpPr>
        <p:spPr>
          <a:xfrm>
            <a:off x="358588" y="8061161"/>
            <a:ext cx="6054244"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t>Cupcake, first discussed 18</a:t>
            </a:r>
            <a:r>
              <a:rPr lang="en-GB" sz="1400" baseline="30000" dirty="0"/>
              <a:t>th</a:t>
            </a:r>
            <a:r>
              <a:rPr lang="en-GB" sz="1400" dirty="0"/>
              <a:t> century</a:t>
            </a:r>
          </a:p>
          <a:p>
            <a:pPr marL="285750" indent="-285750">
              <a:buFont typeface="Arial" panose="020B0604020202020204" pitchFamily="34" charset="0"/>
              <a:buChar char="•"/>
            </a:pPr>
            <a:r>
              <a:rPr lang="en-GB" sz="1400" dirty="0"/>
              <a:t>Serves one, size of teacup</a:t>
            </a:r>
          </a:p>
          <a:p>
            <a:pPr marL="285750" indent="-285750">
              <a:buFont typeface="Arial" panose="020B0604020202020204" pitchFamily="34" charset="0"/>
              <a:buChar char="•"/>
            </a:pPr>
            <a:r>
              <a:rPr lang="en-GB" sz="1400" dirty="0"/>
              <a:t>Can be decorated e.g. icing, candy</a:t>
            </a:r>
          </a:p>
          <a:p>
            <a:pPr marL="285750" indent="-285750">
              <a:buFont typeface="Arial" panose="020B0604020202020204" pitchFamily="34" charset="0"/>
              <a:buChar char="•"/>
            </a:pPr>
            <a:r>
              <a:rPr lang="en-GB" sz="1400" dirty="0"/>
              <a:t>Before muffin tins were widely available, often baked in cups, ramekins or moulds – name taken from what they were baked in</a:t>
            </a:r>
          </a:p>
          <a:p>
            <a:pPr marL="285750" indent="-285750">
              <a:buFont typeface="Arial" panose="020B0604020202020204" pitchFamily="34" charset="0"/>
              <a:buChar char="•"/>
            </a:pPr>
            <a:r>
              <a:rPr lang="en-GB" sz="1400" dirty="0"/>
              <a:t>English version: traditionally smaller, less elaborate icing</a:t>
            </a:r>
          </a:p>
          <a:p>
            <a:pPr marL="285750" indent="-285750">
              <a:buFont typeface="Arial" panose="020B0604020202020204" pitchFamily="34" charset="0"/>
              <a:buChar char="•"/>
            </a:pPr>
            <a:r>
              <a:rPr lang="en-GB" sz="1400" dirty="0"/>
              <a:t>2 uses – small cake or cake measured by volume using standard cup</a:t>
            </a:r>
          </a:p>
        </p:txBody>
      </p:sp>
      <p:sp>
        <p:nvSpPr>
          <p:cNvPr id="13" name="Arrow: Down 12">
            <a:extLst>
              <a:ext uri="{FF2B5EF4-FFF2-40B4-BE49-F238E27FC236}">
                <a16:creationId xmlns:a16="http://schemas.microsoft.com/office/drawing/2014/main" xmlns="" id="{5A57D68F-DF2A-443B-9AC7-7BEB8113A7E8}"/>
              </a:ext>
            </a:extLst>
          </p:cNvPr>
          <p:cNvSpPr/>
          <p:nvPr/>
        </p:nvSpPr>
        <p:spPr>
          <a:xfrm>
            <a:off x="4060656" y="7737113"/>
            <a:ext cx="709863" cy="93846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6" name="Picture 2" descr="Image result for cupcake clip art">
            <a:extLst>
              <a:ext uri="{FF2B5EF4-FFF2-40B4-BE49-F238E27FC236}">
                <a16:creationId xmlns:a16="http://schemas.microsoft.com/office/drawing/2014/main" xmlns="" id="{4EAB1CB7-CDBE-4DB8-BD3A-DEB31C8577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0519" y="729505"/>
            <a:ext cx="1465160" cy="1783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42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DCD20D0-C958-4650-BD1C-4C7D05D8E710}"/>
              </a:ext>
            </a:extLst>
          </p:cNvPr>
          <p:cNvSpPr/>
          <p:nvPr/>
        </p:nvSpPr>
        <p:spPr>
          <a:xfrm>
            <a:off x="250303" y="279755"/>
            <a:ext cx="6246750" cy="19955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defTabSz="914400">
              <a:defRPr/>
            </a:pPr>
            <a:r>
              <a:rPr lang="en-GB" sz="1300" dirty="0"/>
              <a:t>There are two parts to the </a:t>
            </a:r>
            <a:r>
              <a:rPr lang="en-GB" sz="1300" b="1" dirty="0"/>
              <a:t>EXAM CRITERIA</a:t>
            </a:r>
            <a:r>
              <a:rPr lang="en-GB" sz="1300" dirty="0"/>
              <a:t>. In the exam, AO1 refers to </a:t>
            </a:r>
            <a:r>
              <a:rPr lang="en-GB" sz="1300" b="1" dirty="0"/>
              <a:t>EXPLANATION. </a:t>
            </a:r>
            <a:r>
              <a:rPr lang="en-GB" sz="1300" dirty="0"/>
              <a:t>Candidates are required to d</a:t>
            </a:r>
            <a:r>
              <a:rPr lang="en-GB" sz="1400" dirty="0"/>
              <a:t>emonstrate knowledge and understanding of beliefs, including religious, philosophical and/or ethical thought and teaching and how these influence the beliefs and practices of individuals, communities and societies. It also includes the ability to explain cause and significance of similarities and differences in belief, teaching and practice and different approaches to the study of religion and belief. AO2 refers to </a:t>
            </a:r>
            <a:r>
              <a:rPr lang="en-GB" sz="1400" b="1" dirty="0"/>
              <a:t>EVALUATION</a:t>
            </a:r>
            <a:r>
              <a:rPr lang="en-GB" sz="1400" dirty="0"/>
              <a:t>. This is the ability to analyse and evaluate aspects of, and approaches to, religion and belief including their significance, influence and study.</a:t>
            </a:r>
            <a:endParaRPr lang="en-US" sz="1400" b="1" dirty="0"/>
          </a:p>
        </p:txBody>
      </p:sp>
      <p:sp>
        <p:nvSpPr>
          <p:cNvPr id="3" name="TextBox 2">
            <a:extLst>
              <a:ext uri="{FF2B5EF4-FFF2-40B4-BE49-F238E27FC236}">
                <a16:creationId xmlns:a16="http://schemas.microsoft.com/office/drawing/2014/main" xmlns="" id="{E7A437F1-B5A2-49A7-86D1-9C906678CD12}"/>
              </a:ext>
            </a:extLst>
          </p:cNvPr>
          <p:cNvSpPr txBox="1"/>
          <p:nvPr/>
        </p:nvSpPr>
        <p:spPr>
          <a:xfrm>
            <a:off x="262335" y="2474765"/>
            <a:ext cx="6234718" cy="1015663"/>
          </a:xfrm>
          <a:prstGeom prst="rect">
            <a:avLst/>
          </a:prstGeom>
          <a:noFill/>
        </p:spPr>
        <p:txBody>
          <a:bodyPr wrap="square" rtlCol="0">
            <a:spAutoFit/>
          </a:bodyPr>
          <a:lstStyle/>
          <a:p>
            <a:pPr algn="ctr"/>
            <a:r>
              <a:rPr lang="en-GB" sz="1500" b="1" i="1" dirty="0"/>
              <a:t>Features of an A Grade essay at AS </a:t>
            </a:r>
            <a:r>
              <a:rPr lang="en-GB" sz="1500" i="1" dirty="0"/>
              <a:t>is described as having ‘a</a:t>
            </a:r>
            <a:r>
              <a:rPr lang="en-GB" sz="1500" b="1" i="1" dirty="0"/>
              <a:t> </a:t>
            </a:r>
            <a:r>
              <a:rPr lang="en-GB" sz="1500" i="1" dirty="0"/>
              <a:t>very good demonstration of knowledge and understanding in response to the question (AO1)’ and ‘a very good demonstration of analysis and evaluation in response to the question (AO2).’</a:t>
            </a:r>
            <a:endParaRPr lang="en-GB" sz="1500" b="1" i="1" dirty="0"/>
          </a:p>
        </p:txBody>
      </p:sp>
      <p:graphicFrame>
        <p:nvGraphicFramePr>
          <p:cNvPr id="7" name="Table 6">
            <a:extLst>
              <a:ext uri="{FF2B5EF4-FFF2-40B4-BE49-F238E27FC236}">
                <a16:creationId xmlns:a16="http://schemas.microsoft.com/office/drawing/2014/main" xmlns="" id="{FA6DCF18-4CBC-4BFE-A52E-3EA4E3DFD1E0}"/>
              </a:ext>
            </a:extLst>
          </p:cNvPr>
          <p:cNvGraphicFramePr>
            <a:graphicFrameLocks noGrp="1"/>
          </p:cNvGraphicFramePr>
          <p:nvPr>
            <p:extLst>
              <p:ext uri="{D42A27DB-BD31-4B8C-83A1-F6EECF244321}">
                <p14:modId xmlns:p14="http://schemas.microsoft.com/office/powerpoint/2010/main" val="679032070"/>
              </p:ext>
            </p:extLst>
          </p:nvPr>
        </p:nvGraphicFramePr>
        <p:xfrm>
          <a:off x="262333" y="3596968"/>
          <a:ext cx="6234720" cy="6080284"/>
        </p:xfrm>
        <a:graphic>
          <a:graphicData uri="http://schemas.openxmlformats.org/drawingml/2006/table">
            <a:tbl>
              <a:tblPr firstRow="1" bandRow="1">
                <a:tableStyleId>{5940675A-B579-460E-94D1-54222C63F5DA}</a:tableStyleId>
              </a:tblPr>
              <a:tblGrid>
                <a:gridCol w="531751">
                  <a:extLst>
                    <a:ext uri="{9D8B030D-6E8A-4147-A177-3AD203B41FA5}">
                      <a16:colId xmlns:a16="http://schemas.microsoft.com/office/drawing/2014/main" xmlns="" val="51965118"/>
                    </a:ext>
                  </a:extLst>
                </a:gridCol>
                <a:gridCol w="5702969">
                  <a:extLst>
                    <a:ext uri="{9D8B030D-6E8A-4147-A177-3AD203B41FA5}">
                      <a16:colId xmlns:a16="http://schemas.microsoft.com/office/drawing/2014/main" xmlns="" val="3281723638"/>
                    </a:ext>
                  </a:extLst>
                </a:gridCol>
              </a:tblGrid>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Focuses on the precise question throughout</a:t>
                      </a:r>
                    </a:p>
                  </a:txBody>
                  <a:tcPr anchor="ctr"/>
                </a:tc>
                <a:extLst>
                  <a:ext uri="{0D108BD9-81ED-4DB2-BD59-A6C34878D82A}">
                    <a16:rowId xmlns:a16="http://schemas.microsoft.com/office/drawing/2014/main" xmlns="" val="605302545"/>
                  </a:ext>
                </a:extLst>
              </a:tr>
              <a:tr h="663416">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Has a very good selection of relevant material which is used appropriately</a:t>
                      </a:r>
                    </a:p>
                  </a:txBody>
                  <a:tcPr anchor="ctr"/>
                </a:tc>
                <a:extLst>
                  <a:ext uri="{0D108BD9-81ED-4DB2-BD59-A6C34878D82A}">
                    <a16:rowId xmlns:a16="http://schemas.microsoft.com/office/drawing/2014/main" xmlns="" val="4033883356"/>
                  </a:ext>
                </a:extLst>
              </a:tr>
              <a:tr h="947738">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Shows that the candidate has accurate, and detailed knowledge which demonstrates very good understanding through either the breadth or depth of material used</a:t>
                      </a:r>
                    </a:p>
                  </a:txBody>
                  <a:tcPr anchor="ctr"/>
                </a:tc>
                <a:extLst>
                  <a:ext uri="{0D108BD9-81ED-4DB2-BD59-A6C34878D82A}">
                    <a16:rowId xmlns:a16="http://schemas.microsoft.com/office/drawing/2014/main" xmlns="" val="1242328969"/>
                  </a:ext>
                </a:extLst>
              </a:tr>
              <a:tr h="663416">
                <a:tc>
                  <a:txBody>
                    <a:bodyPr/>
                    <a:lstStyle/>
                    <a:p>
                      <a:pPr algn="ctr"/>
                      <a:r>
                        <a:rPr kumimoji="0" lang="en-GB" sz="3000" b="1" i="0" u="none" strike="noStrike" kern="1200" cap="none" spc="0" normalizeH="0" baseline="0" noProof="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Uses technical terms and subject vocabulary accurately and appropriately</a:t>
                      </a:r>
                    </a:p>
                  </a:txBody>
                  <a:tcPr anchor="ctr"/>
                </a:tc>
                <a:extLst>
                  <a:ext uri="{0D108BD9-81ED-4DB2-BD59-A6C34878D82A}">
                    <a16:rowId xmlns:a16="http://schemas.microsoft.com/office/drawing/2014/main" xmlns="" val="1912767592"/>
                  </a:ext>
                </a:extLst>
              </a:tr>
              <a:tr h="947738">
                <a:tc>
                  <a:txBody>
                    <a:bodyPr/>
                    <a:lstStyle/>
                    <a:p>
                      <a:pPr algn="ctr"/>
                      <a:r>
                        <a:rPr kumimoji="0" lang="en-GB" sz="3000" b="1" i="0" u="none" strike="noStrike" kern="1200" cap="none" spc="0" normalizeH="0" baseline="0" noProof="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Uses a very good range of scholarly views, academic approaches, and/or sources of wisdom and authority to demonstrate knowledge and understanding</a:t>
                      </a:r>
                    </a:p>
                  </a:txBody>
                  <a:tcPr anchor="ctr"/>
                </a:tc>
                <a:extLst>
                  <a:ext uri="{0D108BD9-81ED-4DB2-BD59-A6C34878D82A}">
                    <a16:rowId xmlns:a16="http://schemas.microsoft.com/office/drawing/2014/main" xmlns="" val="4215941021"/>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A clear and convincing argument</a:t>
                      </a:r>
                    </a:p>
                  </a:txBody>
                  <a:tcPr anchor="ctr"/>
                </a:tc>
                <a:extLst>
                  <a:ext uri="{0D108BD9-81ED-4DB2-BD59-A6C34878D82A}">
                    <a16:rowId xmlns:a16="http://schemas.microsoft.com/office/drawing/2014/main" xmlns="" val="3111945909"/>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Successful and clear analysis and evaluation</a:t>
                      </a:r>
                    </a:p>
                  </a:txBody>
                  <a:tcPr anchor="ctr"/>
                </a:tc>
                <a:extLst>
                  <a:ext uri="{0D108BD9-81ED-4DB2-BD59-A6C34878D82A}">
                    <a16:rowId xmlns:a16="http://schemas.microsoft.com/office/drawing/2014/main" xmlns="" val="332541213"/>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Views very well stated, coherently developed and justified</a:t>
                      </a:r>
                    </a:p>
                  </a:txBody>
                  <a:tcPr anchor="ctr"/>
                </a:tc>
                <a:extLst>
                  <a:ext uri="{0D108BD9-81ED-4DB2-BD59-A6C34878D82A}">
                    <a16:rowId xmlns:a16="http://schemas.microsoft.com/office/drawing/2014/main" xmlns="" val="1724305932"/>
                  </a:ext>
                </a:extLst>
              </a:tr>
              <a:tr h="663416">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Shows a well–developed and sustained line of reasoning which is coherent, relevant and logically structured</a:t>
                      </a:r>
                    </a:p>
                  </a:txBody>
                  <a:tcPr anchor="ctr"/>
                </a:tc>
                <a:extLst>
                  <a:ext uri="{0D108BD9-81ED-4DB2-BD59-A6C34878D82A}">
                    <a16:rowId xmlns:a16="http://schemas.microsoft.com/office/drawing/2014/main" xmlns="" val="1599719575"/>
                  </a:ext>
                </a:extLst>
              </a:tr>
            </a:tbl>
          </a:graphicData>
        </a:graphic>
      </p:graphicFrame>
    </p:spTree>
    <p:extLst>
      <p:ext uri="{BB962C8B-B14F-4D97-AF65-F5344CB8AC3E}">
        <p14:creationId xmlns:p14="http://schemas.microsoft.com/office/powerpoint/2010/main" val="257767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7A437F1-B5A2-49A7-86D1-9C906678CD12}"/>
              </a:ext>
            </a:extLst>
          </p:cNvPr>
          <p:cNvSpPr txBox="1"/>
          <p:nvPr/>
        </p:nvSpPr>
        <p:spPr>
          <a:xfrm>
            <a:off x="286398" y="164702"/>
            <a:ext cx="6234718" cy="1015663"/>
          </a:xfrm>
          <a:prstGeom prst="rect">
            <a:avLst/>
          </a:prstGeom>
          <a:noFill/>
        </p:spPr>
        <p:txBody>
          <a:bodyPr wrap="square" rtlCol="0">
            <a:spAutoFit/>
          </a:bodyPr>
          <a:lstStyle/>
          <a:p>
            <a:pPr algn="ctr"/>
            <a:r>
              <a:rPr lang="en-GB" sz="1500" b="1" i="1" dirty="0"/>
              <a:t>Features of an A* Grade essay at A2 </a:t>
            </a:r>
            <a:r>
              <a:rPr lang="en-GB" sz="1500" i="1" dirty="0"/>
              <a:t>is described as having ‘an excellent demonstration of knowledge and understanding in response to the question (AO1)’ and ‘an excellent demonstration of analysis and evaluation in response to the question (AO2).’</a:t>
            </a:r>
            <a:endParaRPr lang="en-GB" sz="1500" b="1" i="1" dirty="0"/>
          </a:p>
        </p:txBody>
      </p:sp>
      <p:graphicFrame>
        <p:nvGraphicFramePr>
          <p:cNvPr id="7" name="Table 6">
            <a:extLst>
              <a:ext uri="{FF2B5EF4-FFF2-40B4-BE49-F238E27FC236}">
                <a16:creationId xmlns:a16="http://schemas.microsoft.com/office/drawing/2014/main" xmlns="" id="{FA6DCF18-4CBC-4BFE-A52E-3EA4E3DFD1E0}"/>
              </a:ext>
            </a:extLst>
          </p:cNvPr>
          <p:cNvGraphicFramePr>
            <a:graphicFrameLocks noGrp="1"/>
          </p:cNvGraphicFramePr>
          <p:nvPr>
            <p:extLst>
              <p:ext uri="{D42A27DB-BD31-4B8C-83A1-F6EECF244321}">
                <p14:modId xmlns:p14="http://schemas.microsoft.com/office/powerpoint/2010/main" val="1932992651"/>
              </p:ext>
            </p:extLst>
          </p:nvPr>
        </p:nvGraphicFramePr>
        <p:xfrm>
          <a:off x="286396" y="1286905"/>
          <a:ext cx="6234720" cy="6080284"/>
        </p:xfrm>
        <a:graphic>
          <a:graphicData uri="http://schemas.openxmlformats.org/drawingml/2006/table">
            <a:tbl>
              <a:tblPr firstRow="1" bandRow="1">
                <a:tableStyleId>{5940675A-B579-460E-94D1-54222C63F5DA}</a:tableStyleId>
              </a:tblPr>
              <a:tblGrid>
                <a:gridCol w="531751">
                  <a:extLst>
                    <a:ext uri="{9D8B030D-6E8A-4147-A177-3AD203B41FA5}">
                      <a16:colId xmlns:a16="http://schemas.microsoft.com/office/drawing/2014/main" xmlns="" val="51965118"/>
                    </a:ext>
                  </a:extLst>
                </a:gridCol>
                <a:gridCol w="5702969">
                  <a:extLst>
                    <a:ext uri="{9D8B030D-6E8A-4147-A177-3AD203B41FA5}">
                      <a16:colId xmlns:a16="http://schemas.microsoft.com/office/drawing/2014/main" xmlns="" val="3281723638"/>
                    </a:ext>
                  </a:extLst>
                </a:gridCol>
              </a:tblGrid>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Fully comprehends the demands of, and focusses on, the question  throughout</a:t>
                      </a:r>
                    </a:p>
                  </a:txBody>
                  <a:tcPr anchor="ctr"/>
                </a:tc>
                <a:extLst>
                  <a:ext uri="{0D108BD9-81ED-4DB2-BD59-A6C34878D82A}">
                    <a16:rowId xmlns:a16="http://schemas.microsoft.com/office/drawing/2014/main" xmlns="" val="605302545"/>
                  </a:ext>
                </a:extLst>
              </a:tr>
              <a:tr h="663416">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Excellent selection of relevant material which is </a:t>
                      </a:r>
                      <a:r>
                        <a:rPr lang="en-GB" sz="1500" dirty="0" err="1"/>
                        <a:t>skillfully</a:t>
                      </a:r>
                      <a:r>
                        <a:rPr lang="en-GB" sz="1500" dirty="0"/>
                        <a:t> used</a:t>
                      </a:r>
                    </a:p>
                  </a:txBody>
                  <a:tcPr anchor="ctr"/>
                </a:tc>
                <a:extLst>
                  <a:ext uri="{0D108BD9-81ED-4DB2-BD59-A6C34878D82A}">
                    <a16:rowId xmlns:a16="http://schemas.microsoft.com/office/drawing/2014/main" xmlns="" val="4033883356"/>
                  </a:ext>
                </a:extLst>
              </a:tr>
              <a:tr h="947738">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Accurate and highly detailed knowledge which demonstrates deep understanding through a complex and nuanced approach to the material used</a:t>
                      </a:r>
                    </a:p>
                  </a:txBody>
                  <a:tcPr anchor="ctr"/>
                </a:tc>
                <a:extLst>
                  <a:ext uri="{0D108BD9-81ED-4DB2-BD59-A6C34878D82A}">
                    <a16:rowId xmlns:a16="http://schemas.microsoft.com/office/drawing/2014/main" xmlns="" val="1242328969"/>
                  </a:ext>
                </a:extLst>
              </a:tr>
              <a:tr h="663416">
                <a:tc>
                  <a:txBody>
                    <a:bodyPr/>
                    <a:lstStyle/>
                    <a:p>
                      <a:pPr algn="ctr"/>
                      <a:r>
                        <a:rPr kumimoji="0" lang="en-GB" sz="3000" b="1" i="0" u="none" strike="noStrike" kern="1200" cap="none" spc="0" normalizeH="0" baseline="0" noProof="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Thorough, accurate and precise use of technical terms and vocabulary in context</a:t>
                      </a:r>
                    </a:p>
                  </a:txBody>
                  <a:tcPr anchor="ctr"/>
                </a:tc>
                <a:extLst>
                  <a:ext uri="{0D108BD9-81ED-4DB2-BD59-A6C34878D82A}">
                    <a16:rowId xmlns:a16="http://schemas.microsoft.com/office/drawing/2014/main" xmlns="" val="1912767592"/>
                  </a:ext>
                </a:extLst>
              </a:tr>
              <a:tr h="947738">
                <a:tc>
                  <a:txBody>
                    <a:bodyPr/>
                    <a:lstStyle/>
                    <a:p>
                      <a:pPr algn="ctr"/>
                      <a:r>
                        <a:rPr kumimoji="0" lang="en-GB" sz="3000" b="1" i="0" u="none" strike="noStrike" kern="1200" cap="none" spc="0" normalizeH="0" baseline="0" noProof="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Extensive range of scholarly views, academic approaches, and/or sources of wisdom and authority are used to demonstrate knowledge and understanding</a:t>
                      </a:r>
                    </a:p>
                  </a:txBody>
                  <a:tcPr anchor="ctr"/>
                </a:tc>
                <a:extLst>
                  <a:ext uri="{0D108BD9-81ED-4DB2-BD59-A6C34878D82A}">
                    <a16:rowId xmlns:a16="http://schemas.microsoft.com/office/drawing/2014/main" xmlns="" val="4215941021"/>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Excellent, clear and successful argument </a:t>
                      </a:r>
                    </a:p>
                  </a:txBody>
                  <a:tcPr anchor="ctr"/>
                </a:tc>
                <a:extLst>
                  <a:ext uri="{0D108BD9-81ED-4DB2-BD59-A6C34878D82A}">
                    <a16:rowId xmlns:a16="http://schemas.microsoft.com/office/drawing/2014/main" xmlns="" val="3111945909"/>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Confident and insightful critical analysis and detailed evaluation of the issue</a:t>
                      </a:r>
                    </a:p>
                  </a:txBody>
                  <a:tcPr anchor="ctr"/>
                </a:tc>
                <a:extLst>
                  <a:ext uri="{0D108BD9-81ED-4DB2-BD59-A6C34878D82A}">
                    <a16:rowId xmlns:a16="http://schemas.microsoft.com/office/drawing/2014/main" xmlns="" val="332541213"/>
                  </a:ext>
                </a:extLst>
              </a:tr>
              <a:tr h="496540">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Views </a:t>
                      </a:r>
                      <a:r>
                        <a:rPr lang="en-GB" sz="1500" dirty="0" err="1"/>
                        <a:t>skillfully</a:t>
                      </a:r>
                      <a:r>
                        <a:rPr lang="en-GB" sz="1500" dirty="0"/>
                        <a:t> and clearly stated, coherently developed and justified</a:t>
                      </a:r>
                    </a:p>
                  </a:txBody>
                  <a:tcPr anchor="ctr"/>
                </a:tc>
                <a:extLst>
                  <a:ext uri="{0D108BD9-81ED-4DB2-BD59-A6C34878D82A}">
                    <a16:rowId xmlns:a16="http://schemas.microsoft.com/office/drawing/2014/main" xmlns="" val="1724305932"/>
                  </a:ext>
                </a:extLst>
              </a:tr>
              <a:tr h="663416">
                <a:tc>
                  <a:txBody>
                    <a:bodyPr/>
                    <a:lstStyle/>
                    <a:p>
                      <a:pPr algn="ctr"/>
                      <a:r>
                        <a:rPr kumimoji="0" lang="en-GB" sz="3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2" panose="05020102010507070707" pitchFamily="18" charset="2"/>
                        </a:rPr>
                        <a:t></a:t>
                      </a:r>
                      <a:endParaRPr lang="en-GB" sz="3000" b="1" dirty="0"/>
                    </a:p>
                  </a:txBody>
                  <a:tcPr anchor="ctr"/>
                </a:tc>
                <a:tc>
                  <a:txBody>
                    <a:bodyPr/>
                    <a:lstStyle/>
                    <a:p>
                      <a:pPr algn="l"/>
                      <a:r>
                        <a:rPr lang="en-GB" sz="1500" dirty="0"/>
                        <a:t>There is an excellent line of reasoning, well-developed and sustained, which is coherent, relevant and logically structured.</a:t>
                      </a:r>
                    </a:p>
                  </a:txBody>
                  <a:tcPr anchor="ctr"/>
                </a:tc>
                <a:extLst>
                  <a:ext uri="{0D108BD9-81ED-4DB2-BD59-A6C34878D82A}">
                    <a16:rowId xmlns:a16="http://schemas.microsoft.com/office/drawing/2014/main" xmlns="" val="1599719575"/>
                  </a:ext>
                </a:extLst>
              </a:tr>
            </a:tbl>
          </a:graphicData>
        </a:graphic>
      </p:graphicFrame>
      <p:sp>
        <p:nvSpPr>
          <p:cNvPr id="6" name="TextBox 5">
            <a:extLst>
              <a:ext uri="{FF2B5EF4-FFF2-40B4-BE49-F238E27FC236}">
                <a16:creationId xmlns:a16="http://schemas.microsoft.com/office/drawing/2014/main" xmlns="" id="{41781C88-3E49-4B4D-BABA-5EBC8095FB8D}"/>
              </a:ext>
            </a:extLst>
          </p:cNvPr>
          <p:cNvSpPr txBox="1"/>
          <p:nvPr/>
        </p:nvSpPr>
        <p:spPr>
          <a:xfrm>
            <a:off x="286396" y="7536046"/>
            <a:ext cx="6234718" cy="2169825"/>
          </a:xfrm>
          <a:prstGeom prst="rect">
            <a:avLst/>
          </a:prstGeom>
          <a:noFill/>
        </p:spPr>
        <p:txBody>
          <a:bodyPr wrap="square" rtlCol="0">
            <a:spAutoFit/>
          </a:bodyPr>
          <a:lstStyle/>
          <a:p>
            <a:pPr algn="ctr"/>
            <a:r>
              <a:rPr lang="en-GB" sz="1500" b="1" i="1" dirty="0"/>
              <a:t>At AS, 15 marks are allocated for AO1 and 15 marks are allocated for AO2. At A2, 16 marks are allocated for AO1 and 24 marks are allocated for AO2. </a:t>
            </a:r>
          </a:p>
          <a:p>
            <a:pPr algn="ctr"/>
            <a:endParaRPr lang="en-GB" sz="1500" b="1" i="1" dirty="0"/>
          </a:p>
          <a:p>
            <a:pPr algn="ctr"/>
            <a:r>
              <a:rPr lang="en-GB" sz="1500" i="1" dirty="0"/>
              <a:t>You will also be expected to refer to more scholars, show a more detailed understanding of the literature, criticise and analyse material much more and use a more nuanced approach whereby you focus even more on the ‘grey areas’ and the choice of words used in the question. Throughout your essay, there should be sustained and well-developed reasoning before reaching your conclusion. This can all be done at AS to improve essays but will be vital at A2.</a:t>
            </a:r>
          </a:p>
        </p:txBody>
      </p:sp>
    </p:spTree>
    <p:extLst>
      <p:ext uri="{BB962C8B-B14F-4D97-AF65-F5344CB8AC3E}">
        <p14:creationId xmlns:p14="http://schemas.microsoft.com/office/powerpoint/2010/main" val="2459933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D73CC92-D045-4E2C-AEE7-16BC9E375224}"/>
              </a:ext>
            </a:extLst>
          </p:cNvPr>
          <p:cNvSpPr/>
          <p:nvPr/>
        </p:nvSpPr>
        <p:spPr>
          <a:xfrm>
            <a:off x="250303" y="279756"/>
            <a:ext cx="6246750" cy="8873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300" dirty="0"/>
              <a:t>When you are trying to </a:t>
            </a:r>
            <a:r>
              <a:rPr lang="en-GB" sz="1300" b="1" dirty="0"/>
              <a:t>understand a question</a:t>
            </a:r>
            <a:r>
              <a:rPr lang="en-GB" sz="1300" dirty="0"/>
              <a:t>, think about the command words used. It can help you to re-write the question in a simple way or even plan your essay around the title of the question. Remember that the examiners write and re-write these exam papers A LOT, so if a word has been included, it is important!</a:t>
            </a:r>
          </a:p>
        </p:txBody>
      </p:sp>
      <p:sp>
        <p:nvSpPr>
          <p:cNvPr id="2" name="TextBox 1">
            <a:extLst>
              <a:ext uri="{FF2B5EF4-FFF2-40B4-BE49-F238E27FC236}">
                <a16:creationId xmlns:a16="http://schemas.microsoft.com/office/drawing/2014/main" xmlns="" id="{19D36A79-C9A1-4F67-A04B-4AA86F315D78}"/>
              </a:ext>
            </a:extLst>
          </p:cNvPr>
          <p:cNvSpPr txBox="1"/>
          <p:nvPr/>
        </p:nvSpPr>
        <p:spPr>
          <a:xfrm>
            <a:off x="250303" y="1325165"/>
            <a:ext cx="4896852" cy="646331"/>
          </a:xfrm>
          <a:prstGeom prst="rect">
            <a:avLst/>
          </a:prstGeom>
          <a:noFill/>
          <a:ln>
            <a:solidFill>
              <a:schemeClr val="tx1"/>
            </a:solidFill>
            <a:prstDash val="sysDash"/>
          </a:ln>
        </p:spPr>
        <p:txBody>
          <a:bodyPr wrap="square" rtlCol="0">
            <a:spAutoFit/>
          </a:bodyPr>
          <a:lstStyle/>
          <a:p>
            <a:pPr algn="ctr"/>
            <a:r>
              <a:rPr lang="en-GB" i="1" dirty="0"/>
              <a:t>Assess the view that everyone should have cupcakes.</a:t>
            </a:r>
          </a:p>
        </p:txBody>
      </p:sp>
      <p:cxnSp>
        <p:nvCxnSpPr>
          <p:cNvPr id="4" name="Straight Arrow Connector 3">
            <a:extLst>
              <a:ext uri="{FF2B5EF4-FFF2-40B4-BE49-F238E27FC236}">
                <a16:creationId xmlns:a16="http://schemas.microsoft.com/office/drawing/2014/main" xmlns="" id="{36CED817-A927-4EA1-840F-F75F8766D216}"/>
              </a:ext>
            </a:extLst>
          </p:cNvPr>
          <p:cNvCxnSpPr>
            <a:cxnSpLocks/>
          </p:cNvCxnSpPr>
          <p:nvPr/>
        </p:nvCxnSpPr>
        <p:spPr>
          <a:xfrm>
            <a:off x="3224462" y="1960859"/>
            <a:ext cx="384656" cy="6732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8F3A54A5-26A1-4A95-B178-16F99DA82018}"/>
              </a:ext>
            </a:extLst>
          </p:cNvPr>
          <p:cNvSpPr txBox="1"/>
          <p:nvPr/>
        </p:nvSpPr>
        <p:spPr>
          <a:xfrm>
            <a:off x="1160692" y="2634924"/>
            <a:ext cx="4896852" cy="646331"/>
          </a:xfrm>
          <a:prstGeom prst="rect">
            <a:avLst/>
          </a:prstGeom>
          <a:noFill/>
          <a:ln>
            <a:solidFill>
              <a:schemeClr val="tx1"/>
            </a:solidFill>
            <a:prstDash val="sysDash"/>
          </a:ln>
        </p:spPr>
        <p:txBody>
          <a:bodyPr wrap="square" rtlCol="0">
            <a:spAutoFit/>
          </a:bodyPr>
          <a:lstStyle/>
          <a:p>
            <a:pPr algn="ctr"/>
            <a:r>
              <a:rPr lang="en-GB" i="1" u="sng" dirty="0"/>
              <a:t>Assess</a:t>
            </a:r>
            <a:r>
              <a:rPr lang="en-GB" i="1" dirty="0"/>
              <a:t> the </a:t>
            </a:r>
            <a:r>
              <a:rPr lang="en-GB" i="1" u="sng" dirty="0"/>
              <a:t>extent</a:t>
            </a:r>
            <a:r>
              <a:rPr lang="en-GB" i="1" dirty="0"/>
              <a:t> to which </a:t>
            </a:r>
            <a:r>
              <a:rPr lang="en-GB" i="1" u="sng" dirty="0"/>
              <a:t>everyone</a:t>
            </a:r>
            <a:r>
              <a:rPr lang="en-GB" i="1" dirty="0"/>
              <a:t> should have </a:t>
            </a:r>
            <a:r>
              <a:rPr lang="en-GB" i="1" u="sng" dirty="0"/>
              <a:t>cupcakes</a:t>
            </a:r>
            <a:r>
              <a:rPr lang="en-GB" i="1" dirty="0"/>
              <a:t>.</a:t>
            </a:r>
          </a:p>
        </p:txBody>
      </p:sp>
      <p:sp>
        <p:nvSpPr>
          <p:cNvPr id="6" name="TextBox 5">
            <a:extLst>
              <a:ext uri="{FF2B5EF4-FFF2-40B4-BE49-F238E27FC236}">
                <a16:creationId xmlns:a16="http://schemas.microsoft.com/office/drawing/2014/main" xmlns="" id="{CB6130BF-3D0D-4771-8CAF-4FACE182E267}"/>
              </a:ext>
            </a:extLst>
          </p:cNvPr>
          <p:cNvSpPr txBox="1"/>
          <p:nvPr/>
        </p:nvSpPr>
        <p:spPr>
          <a:xfrm>
            <a:off x="3609118" y="3425627"/>
            <a:ext cx="2781300" cy="646331"/>
          </a:xfrm>
          <a:prstGeom prst="rect">
            <a:avLst/>
          </a:prstGeom>
          <a:noFill/>
        </p:spPr>
        <p:txBody>
          <a:bodyPr wrap="square" rtlCol="0">
            <a:spAutoFit/>
          </a:bodyPr>
          <a:lstStyle/>
          <a:p>
            <a:pPr algn="ctr"/>
            <a:r>
              <a:rPr lang="en-GB" sz="1200" i="1" dirty="0"/>
              <a:t>The question outlines the field of study – you could bullet point the definitions and key ideas that you will discuss. </a:t>
            </a:r>
          </a:p>
        </p:txBody>
      </p:sp>
      <p:sp>
        <p:nvSpPr>
          <p:cNvPr id="15" name="TextBox 14">
            <a:extLst>
              <a:ext uri="{FF2B5EF4-FFF2-40B4-BE49-F238E27FC236}">
                <a16:creationId xmlns:a16="http://schemas.microsoft.com/office/drawing/2014/main" xmlns="" id="{86A0FB6F-C92C-4921-8125-90C260E22F71}"/>
              </a:ext>
            </a:extLst>
          </p:cNvPr>
          <p:cNvSpPr txBox="1"/>
          <p:nvPr/>
        </p:nvSpPr>
        <p:spPr>
          <a:xfrm>
            <a:off x="250303" y="2129598"/>
            <a:ext cx="3250886" cy="461665"/>
          </a:xfrm>
          <a:prstGeom prst="rect">
            <a:avLst/>
          </a:prstGeom>
          <a:noFill/>
        </p:spPr>
        <p:txBody>
          <a:bodyPr wrap="square" rtlCol="0">
            <a:spAutoFit/>
          </a:bodyPr>
          <a:lstStyle/>
          <a:p>
            <a:pPr algn="ctr"/>
            <a:r>
              <a:rPr lang="en-GB" sz="1200" i="1" dirty="0"/>
              <a:t>What is the COMMAND WORD used? It will always involve an element of evaluation</a:t>
            </a:r>
          </a:p>
        </p:txBody>
      </p:sp>
      <p:sp>
        <p:nvSpPr>
          <p:cNvPr id="16" name="TextBox 15">
            <a:extLst>
              <a:ext uri="{FF2B5EF4-FFF2-40B4-BE49-F238E27FC236}">
                <a16:creationId xmlns:a16="http://schemas.microsoft.com/office/drawing/2014/main" xmlns="" id="{5AFA6EED-B307-4235-B8FE-22E2CC815989}"/>
              </a:ext>
            </a:extLst>
          </p:cNvPr>
          <p:cNvSpPr txBox="1"/>
          <p:nvPr/>
        </p:nvSpPr>
        <p:spPr>
          <a:xfrm>
            <a:off x="250303" y="3391207"/>
            <a:ext cx="3250886" cy="646331"/>
          </a:xfrm>
          <a:prstGeom prst="rect">
            <a:avLst/>
          </a:prstGeom>
          <a:noFill/>
        </p:spPr>
        <p:txBody>
          <a:bodyPr wrap="square" rtlCol="0">
            <a:spAutoFit/>
          </a:bodyPr>
          <a:lstStyle/>
          <a:p>
            <a:pPr algn="ctr"/>
            <a:r>
              <a:rPr lang="en-GB" sz="1200" i="1" dirty="0"/>
              <a:t>The word EXTENT encourages you to think of the ‘grey area’ and the many different responses on a spectrum that are available for discussion</a:t>
            </a:r>
          </a:p>
        </p:txBody>
      </p:sp>
      <p:sp>
        <p:nvSpPr>
          <p:cNvPr id="17" name="TextBox 16">
            <a:extLst>
              <a:ext uri="{FF2B5EF4-FFF2-40B4-BE49-F238E27FC236}">
                <a16:creationId xmlns:a16="http://schemas.microsoft.com/office/drawing/2014/main" xmlns="" id="{07A19F06-33FE-4EF7-8E27-F3F1004B5DDD}"/>
              </a:ext>
            </a:extLst>
          </p:cNvPr>
          <p:cNvSpPr txBox="1"/>
          <p:nvPr/>
        </p:nvSpPr>
        <p:spPr>
          <a:xfrm>
            <a:off x="3609118" y="2101073"/>
            <a:ext cx="3142957" cy="461665"/>
          </a:xfrm>
          <a:prstGeom prst="rect">
            <a:avLst/>
          </a:prstGeom>
          <a:noFill/>
        </p:spPr>
        <p:txBody>
          <a:bodyPr wrap="square" rtlCol="0">
            <a:spAutoFit/>
          </a:bodyPr>
          <a:lstStyle/>
          <a:p>
            <a:pPr algn="ctr"/>
            <a:r>
              <a:rPr lang="en-GB" sz="1200" i="1" dirty="0"/>
              <a:t>The word ‘everyone’ is key – this is, again, encouraging you to critique all-or-nothing views</a:t>
            </a:r>
          </a:p>
        </p:txBody>
      </p:sp>
      <p:sp>
        <p:nvSpPr>
          <p:cNvPr id="34" name="Rectangle 33">
            <a:extLst>
              <a:ext uri="{FF2B5EF4-FFF2-40B4-BE49-F238E27FC236}">
                <a16:creationId xmlns:a16="http://schemas.microsoft.com/office/drawing/2014/main" xmlns="" id="{BAEF3AEC-B7E5-4C20-B05D-5E4328A995CE}"/>
              </a:ext>
            </a:extLst>
          </p:cNvPr>
          <p:cNvSpPr/>
          <p:nvPr/>
        </p:nvSpPr>
        <p:spPr>
          <a:xfrm>
            <a:off x="365782" y="4333589"/>
            <a:ext cx="6131271" cy="5194612"/>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r>
              <a:rPr lang="en-GB" sz="1500" i="1" dirty="0"/>
              <a:t>Sample planning around the question: highlight the key words…</a:t>
            </a:r>
          </a:p>
          <a:p>
            <a:endParaRPr lang="en-GB" sz="1500" i="1" dirty="0"/>
          </a:p>
          <a:p>
            <a:endParaRPr lang="en-GB" sz="1500" i="1" dirty="0"/>
          </a:p>
          <a:p>
            <a:endParaRPr lang="en-GB" sz="1500" i="1" dirty="0"/>
          </a:p>
          <a:p>
            <a:endParaRPr lang="en-GB" sz="1500" i="1" dirty="0"/>
          </a:p>
          <a:p>
            <a:endParaRPr lang="en-GB" sz="1500" i="1" dirty="0"/>
          </a:p>
          <a:p>
            <a:r>
              <a:rPr lang="en-GB" sz="1500" i="1" dirty="0"/>
              <a:t>Write out the definitions and key ideas you will discuss. Remember to include scholars and, if you think you will forget them, quotations. You can do this for every question before you begin your exam so that you don’t forget key details later. Finally, number the key ideas to help you remember which order you will write them up in. In PBE, you should explain and criticise within paragraphs. For each criticism, you could write down in brackets the relevant explanation points you will give. You can also match up linked ideas with arrows.</a:t>
            </a:r>
          </a:p>
          <a:p>
            <a:endParaRPr lang="en-GB" sz="1500" i="1" dirty="0"/>
          </a:p>
          <a:p>
            <a:endParaRPr lang="en-GB" sz="1500" i="1" dirty="0"/>
          </a:p>
          <a:p>
            <a:endParaRPr lang="en-GB" sz="1500" i="1" dirty="0"/>
          </a:p>
          <a:p>
            <a:endParaRPr lang="en-GB" sz="1500" i="1" dirty="0"/>
          </a:p>
          <a:p>
            <a:endParaRPr lang="en-GB" sz="1500" i="1" dirty="0"/>
          </a:p>
          <a:p>
            <a:endParaRPr lang="en-GB" sz="1500" i="1" dirty="0"/>
          </a:p>
          <a:p>
            <a:endParaRPr lang="en-GB" sz="1500" i="1" dirty="0"/>
          </a:p>
          <a:p>
            <a:endParaRPr lang="en-GB" sz="1400" i="1" dirty="0"/>
          </a:p>
        </p:txBody>
      </p:sp>
      <p:sp>
        <p:nvSpPr>
          <p:cNvPr id="35" name="TextBox 34">
            <a:extLst>
              <a:ext uri="{FF2B5EF4-FFF2-40B4-BE49-F238E27FC236}">
                <a16:creationId xmlns:a16="http://schemas.microsoft.com/office/drawing/2014/main" xmlns="" id="{41F70D43-22D5-4898-B452-61DA63E7B422}"/>
              </a:ext>
            </a:extLst>
          </p:cNvPr>
          <p:cNvSpPr txBox="1"/>
          <p:nvPr/>
        </p:nvSpPr>
        <p:spPr>
          <a:xfrm>
            <a:off x="776036" y="4807723"/>
            <a:ext cx="4896852" cy="646331"/>
          </a:xfrm>
          <a:prstGeom prst="rect">
            <a:avLst/>
          </a:prstGeom>
          <a:noFill/>
          <a:ln>
            <a:solidFill>
              <a:schemeClr val="tx1"/>
            </a:solidFill>
            <a:prstDash val="sysDash"/>
          </a:ln>
        </p:spPr>
        <p:txBody>
          <a:bodyPr wrap="square" rtlCol="0">
            <a:spAutoFit/>
          </a:bodyPr>
          <a:lstStyle/>
          <a:p>
            <a:pPr algn="ctr"/>
            <a:r>
              <a:rPr lang="en-GB" b="1" i="1" dirty="0"/>
              <a:t>Assess</a:t>
            </a:r>
            <a:r>
              <a:rPr lang="en-GB" i="1" dirty="0"/>
              <a:t> the </a:t>
            </a:r>
            <a:r>
              <a:rPr lang="en-GB" b="1" i="1" dirty="0"/>
              <a:t>extent</a:t>
            </a:r>
            <a:r>
              <a:rPr lang="en-GB" i="1" dirty="0"/>
              <a:t> to which </a:t>
            </a:r>
            <a:r>
              <a:rPr lang="en-GB" b="1" i="1" dirty="0"/>
              <a:t>everyone</a:t>
            </a:r>
            <a:r>
              <a:rPr lang="en-GB" i="1" dirty="0"/>
              <a:t> should have </a:t>
            </a:r>
            <a:r>
              <a:rPr lang="en-GB" b="1" i="1" dirty="0"/>
              <a:t>cupcakes</a:t>
            </a:r>
            <a:r>
              <a:rPr lang="en-GB" i="1" dirty="0"/>
              <a:t>.</a:t>
            </a:r>
          </a:p>
        </p:txBody>
      </p:sp>
      <p:graphicFrame>
        <p:nvGraphicFramePr>
          <p:cNvPr id="36" name="Table 35">
            <a:extLst>
              <a:ext uri="{FF2B5EF4-FFF2-40B4-BE49-F238E27FC236}">
                <a16:creationId xmlns:a16="http://schemas.microsoft.com/office/drawing/2014/main" xmlns="" id="{AF69DB12-505F-4CA1-A604-BE267D55830E}"/>
              </a:ext>
            </a:extLst>
          </p:cNvPr>
          <p:cNvGraphicFramePr>
            <a:graphicFrameLocks noGrp="1"/>
          </p:cNvGraphicFramePr>
          <p:nvPr>
            <p:extLst>
              <p:ext uri="{D42A27DB-BD31-4B8C-83A1-F6EECF244321}">
                <p14:modId xmlns:p14="http://schemas.microsoft.com/office/powerpoint/2010/main" val="3390975821"/>
              </p:ext>
            </p:extLst>
          </p:nvPr>
        </p:nvGraphicFramePr>
        <p:xfrm>
          <a:off x="611248" y="7796461"/>
          <a:ext cx="5621109" cy="1490980"/>
        </p:xfrm>
        <a:graphic>
          <a:graphicData uri="http://schemas.openxmlformats.org/drawingml/2006/table">
            <a:tbl>
              <a:tblPr firstRow="1" bandRow="1">
                <a:tableStyleId>{5940675A-B579-460E-94D1-54222C63F5DA}</a:tableStyleId>
              </a:tblPr>
              <a:tblGrid>
                <a:gridCol w="1873703">
                  <a:extLst>
                    <a:ext uri="{9D8B030D-6E8A-4147-A177-3AD203B41FA5}">
                      <a16:colId xmlns:a16="http://schemas.microsoft.com/office/drawing/2014/main" xmlns="" val="2215582264"/>
                    </a:ext>
                  </a:extLst>
                </a:gridCol>
                <a:gridCol w="1873703">
                  <a:extLst>
                    <a:ext uri="{9D8B030D-6E8A-4147-A177-3AD203B41FA5}">
                      <a16:colId xmlns:a16="http://schemas.microsoft.com/office/drawing/2014/main" xmlns="" val="2839534106"/>
                    </a:ext>
                  </a:extLst>
                </a:gridCol>
                <a:gridCol w="1873703">
                  <a:extLst>
                    <a:ext uri="{9D8B030D-6E8A-4147-A177-3AD203B41FA5}">
                      <a16:colId xmlns:a16="http://schemas.microsoft.com/office/drawing/2014/main" xmlns="" val="1035982035"/>
                    </a:ext>
                  </a:extLst>
                </a:gridCol>
              </a:tblGrid>
              <a:tr h="370840">
                <a:tc>
                  <a:txBody>
                    <a:bodyPr/>
                    <a:lstStyle/>
                    <a:p>
                      <a:r>
                        <a:rPr lang="en-GB" b="1" dirty="0"/>
                        <a:t>YES</a:t>
                      </a:r>
                    </a:p>
                  </a:txBody>
                  <a:tcPr/>
                </a:tc>
                <a:tc>
                  <a:txBody>
                    <a:bodyPr/>
                    <a:lstStyle/>
                    <a:p>
                      <a:r>
                        <a:rPr lang="en-GB" b="1" dirty="0"/>
                        <a:t>NO</a:t>
                      </a:r>
                    </a:p>
                  </a:txBody>
                  <a:tcPr/>
                </a:tc>
                <a:tc>
                  <a:txBody>
                    <a:bodyPr/>
                    <a:lstStyle/>
                    <a:p>
                      <a:r>
                        <a:rPr lang="en-GB" b="1" dirty="0"/>
                        <a:t>‘GREY AREA’</a:t>
                      </a:r>
                    </a:p>
                  </a:txBody>
                  <a:tcPr/>
                </a:tc>
                <a:extLst>
                  <a:ext uri="{0D108BD9-81ED-4DB2-BD59-A6C34878D82A}">
                    <a16:rowId xmlns:a16="http://schemas.microsoft.com/office/drawing/2014/main" xmlns="" val="2327320305"/>
                  </a:ext>
                </a:extLst>
              </a:tr>
              <a:tr h="370840">
                <a:tc>
                  <a:txBody>
                    <a:bodyPr/>
                    <a:lstStyle/>
                    <a:p>
                      <a:r>
                        <a:rPr lang="en-GB" dirty="0"/>
                        <a:t>3.6 billion industry (1)</a:t>
                      </a:r>
                    </a:p>
                    <a:p>
                      <a:r>
                        <a:rPr lang="en-GB" dirty="0"/>
                        <a:t>Taste good (3)</a:t>
                      </a:r>
                    </a:p>
                    <a:p>
                      <a:r>
                        <a:rPr lang="en-GB" dirty="0"/>
                        <a:t>Bentham ‘pleasure principle’ (3)</a:t>
                      </a:r>
                    </a:p>
                  </a:txBody>
                  <a:tcPr/>
                </a:tc>
                <a:tc>
                  <a:txBody>
                    <a:bodyPr/>
                    <a:lstStyle/>
                    <a:p>
                      <a:r>
                        <a:rPr lang="en-GB" dirty="0"/>
                        <a:t>Diabetes (2)</a:t>
                      </a:r>
                    </a:p>
                    <a:p>
                      <a:r>
                        <a:rPr lang="en-GB" dirty="0"/>
                        <a:t>Obesity (2)</a:t>
                      </a:r>
                    </a:p>
                    <a:p>
                      <a:r>
                        <a:rPr lang="en-GB" dirty="0"/>
                        <a:t>Mill (4)</a:t>
                      </a:r>
                    </a:p>
                    <a:p>
                      <a:r>
                        <a:rPr lang="en-GB" dirty="0"/>
                        <a:t>Kant (5)</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Issues with Kant &amp; Freedom of choice (6)</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C: Not everyone should, but everyone could</a:t>
                      </a:r>
                    </a:p>
                  </a:txBody>
                  <a:tcPr/>
                </a:tc>
                <a:extLst>
                  <a:ext uri="{0D108BD9-81ED-4DB2-BD59-A6C34878D82A}">
                    <a16:rowId xmlns:a16="http://schemas.microsoft.com/office/drawing/2014/main" xmlns="" val="2756352635"/>
                  </a:ext>
                </a:extLst>
              </a:tr>
            </a:tbl>
          </a:graphicData>
        </a:graphic>
      </p:graphicFrame>
      <p:cxnSp>
        <p:nvCxnSpPr>
          <p:cNvPr id="38" name="Straight Arrow Connector 37">
            <a:extLst>
              <a:ext uri="{FF2B5EF4-FFF2-40B4-BE49-F238E27FC236}">
                <a16:creationId xmlns:a16="http://schemas.microsoft.com/office/drawing/2014/main" xmlns="" id="{1147559B-BA77-4FD2-BBCF-B2408122EFF2}"/>
              </a:ext>
            </a:extLst>
          </p:cNvPr>
          <p:cNvCxnSpPr>
            <a:cxnSpLocks/>
          </p:cNvCxnSpPr>
          <p:nvPr/>
        </p:nvCxnSpPr>
        <p:spPr>
          <a:xfrm flipV="1">
            <a:off x="1875746" y="8807116"/>
            <a:ext cx="326033" cy="84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6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Down 12">
            <a:extLst>
              <a:ext uri="{FF2B5EF4-FFF2-40B4-BE49-F238E27FC236}">
                <a16:creationId xmlns:a16="http://schemas.microsoft.com/office/drawing/2014/main" xmlns="" id="{5A57D68F-DF2A-443B-9AC7-7BEB8113A7E8}"/>
              </a:ext>
            </a:extLst>
          </p:cNvPr>
          <p:cNvSpPr/>
          <p:nvPr/>
        </p:nvSpPr>
        <p:spPr>
          <a:xfrm>
            <a:off x="3373678" y="4625822"/>
            <a:ext cx="709863" cy="93846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xmlns="" id="{8DCD20D0-C958-4650-BD1C-4C7D05D8E710}"/>
              </a:ext>
            </a:extLst>
          </p:cNvPr>
          <p:cNvSpPr/>
          <p:nvPr/>
        </p:nvSpPr>
        <p:spPr>
          <a:xfrm>
            <a:off x="250303" y="279755"/>
            <a:ext cx="6246750" cy="15696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defTabSz="914400">
              <a:defRPr/>
            </a:pPr>
            <a:r>
              <a:rPr lang="en-GB" sz="1300" dirty="0"/>
              <a:t>Once you have written your plan, the </a:t>
            </a:r>
            <a:r>
              <a:rPr lang="en-GB" sz="1300" b="1" dirty="0"/>
              <a:t>introduction</a:t>
            </a:r>
            <a:r>
              <a:rPr lang="en-GB" sz="1300" dirty="0"/>
              <a:t> should be relatively easy to write. There are no </a:t>
            </a:r>
            <a:r>
              <a:rPr lang="en-GB" sz="1300" b="1" dirty="0"/>
              <a:t>set rules</a:t>
            </a:r>
            <a:r>
              <a:rPr lang="en-GB" sz="1300" dirty="0"/>
              <a:t> for how to write a good essay but these tips can be useful! Start by unpicking</a:t>
            </a:r>
            <a:r>
              <a:rPr lang="en-US" sz="1400" dirty="0"/>
              <a:t> </a:t>
            </a:r>
            <a:r>
              <a:rPr lang="en-US" sz="1400" b="1" dirty="0"/>
              <a:t>definitions</a:t>
            </a:r>
            <a:r>
              <a:rPr lang="en-US" sz="1400" dirty="0"/>
              <a:t> and outlining what the question is asking or the problem at hand (A). There might be several possible interpretations of the question. Then outline the main arguments for and against the statement. You could just pick one on each side to outline. Leave out your </a:t>
            </a:r>
            <a:r>
              <a:rPr lang="en-US" sz="1400" dirty="0" err="1"/>
              <a:t>favourite</a:t>
            </a:r>
            <a:r>
              <a:rPr lang="en-US" sz="1400" dirty="0"/>
              <a:t> argument (B). </a:t>
            </a:r>
            <a:r>
              <a:rPr lang="en-US" sz="1400" dirty="0" err="1"/>
              <a:t>Summarise</a:t>
            </a:r>
            <a:r>
              <a:rPr lang="en-US" sz="1400" dirty="0"/>
              <a:t> your strongest argument in first or third person, depending on your preference (C). </a:t>
            </a:r>
          </a:p>
        </p:txBody>
      </p:sp>
      <p:graphicFrame>
        <p:nvGraphicFramePr>
          <p:cNvPr id="14" name="Table 13">
            <a:extLst>
              <a:ext uri="{FF2B5EF4-FFF2-40B4-BE49-F238E27FC236}">
                <a16:creationId xmlns:a16="http://schemas.microsoft.com/office/drawing/2014/main" xmlns="" id="{73D8EC5F-C396-434D-9B93-9CE6CA7E9764}"/>
              </a:ext>
            </a:extLst>
          </p:cNvPr>
          <p:cNvGraphicFramePr>
            <a:graphicFrameLocks noGrp="1"/>
          </p:cNvGraphicFramePr>
          <p:nvPr>
            <p:extLst>
              <p:ext uri="{D42A27DB-BD31-4B8C-83A1-F6EECF244321}">
                <p14:modId xmlns:p14="http://schemas.microsoft.com/office/powerpoint/2010/main" val="2066568691"/>
              </p:ext>
            </p:extLst>
          </p:nvPr>
        </p:nvGraphicFramePr>
        <p:xfrm>
          <a:off x="250303" y="2921792"/>
          <a:ext cx="5621109" cy="1490980"/>
        </p:xfrm>
        <a:graphic>
          <a:graphicData uri="http://schemas.openxmlformats.org/drawingml/2006/table">
            <a:tbl>
              <a:tblPr firstRow="1" bandRow="1">
                <a:tableStyleId>{5940675A-B579-460E-94D1-54222C63F5DA}</a:tableStyleId>
              </a:tblPr>
              <a:tblGrid>
                <a:gridCol w="1873703">
                  <a:extLst>
                    <a:ext uri="{9D8B030D-6E8A-4147-A177-3AD203B41FA5}">
                      <a16:colId xmlns:a16="http://schemas.microsoft.com/office/drawing/2014/main" xmlns="" val="2215582264"/>
                    </a:ext>
                  </a:extLst>
                </a:gridCol>
                <a:gridCol w="1873703">
                  <a:extLst>
                    <a:ext uri="{9D8B030D-6E8A-4147-A177-3AD203B41FA5}">
                      <a16:colId xmlns:a16="http://schemas.microsoft.com/office/drawing/2014/main" xmlns="" val="2839534106"/>
                    </a:ext>
                  </a:extLst>
                </a:gridCol>
                <a:gridCol w="1873703">
                  <a:extLst>
                    <a:ext uri="{9D8B030D-6E8A-4147-A177-3AD203B41FA5}">
                      <a16:colId xmlns:a16="http://schemas.microsoft.com/office/drawing/2014/main" xmlns="" val="1035982035"/>
                    </a:ext>
                  </a:extLst>
                </a:gridCol>
              </a:tblGrid>
              <a:tr h="370840">
                <a:tc>
                  <a:txBody>
                    <a:bodyPr/>
                    <a:lstStyle/>
                    <a:p>
                      <a:r>
                        <a:rPr lang="en-GB" b="1" dirty="0"/>
                        <a:t>YES</a:t>
                      </a:r>
                    </a:p>
                  </a:txBody>
                  <a:tcPr/>
                </a:tc>
                <a:tc>
                  <a:txBody>
                    <a:bodyPr/>
                    <a:lstStyle/>
                    <a:p>
                      <a:r>
                        <a:rPr lang="en-GB" b="1" dirty="0"/>
                        <a:t>NO</a:t>
                      </a:r>
                    </a:p>
                  </a:txBody>
                  <a:tcPr/>
                </a:tc>
                <a:tc>
                  <a:txBody>
                    <a:bodyPr/>
                    <a:lstStyle/>
                    <a:p>
                      <a:r>
                        <a:rPr lang="en-GB" b="1" dirty="0"/>
                        <a:t>‘GREY AREA’</a:t>
                      </a:r>
                    </a:p>
                  </a:txBody>
                  <a:tcPr/>
                </a:tc>
                <a:extLst>
                  <a:ext uri="{0D108BD9-81ED-4DB2-BD59-A6C34878D82A}">
                    <a16:rowId xmlns:a16="http://schemas.microsoft.com/office/drawing/2014/main" xmlns="" val="2327320305"/>
                  </a:ext>
                </a:extLst>
              </a:tr>
              <a:tr h="370840">
                <a:tc>
                  <a:txBody>
                    <a:bodyPr/>
                    <a:lstStyle/>
                    <a:p>
                      <a:r>
                        <a:rPr lang="en-GB" dirty="0"/>
                        <a:t>3.6 billion industry (1)</a:t>
                      </a:r>
                    </a:p>
                    <a:p>
                      <a:r>
                        <a:rPr lang="en-GB" dirty="0"/>
                        <a:t>Taste good (3)</a:t>
                      </a:r>
                    </a:p>
                    <a:p>
                      <a:r>
                        <a:rPr lang="en-GB" dirty="0"/>
                        <a:t>Bentham ‘pleasure principle’ (3)</a:t>
                      </a:r>
                    </a:p>
                  </a:txBody>
                  <a:tcPr/>
                </a:tc>
                <a:tc>
                  <a:txBody>
                    <a:bodyPr/>
                    <a:lstStyle/>
                    <a:p>
                      <a:r>
                        <a:rPr lang="en-GB" dirty="0"/>
                        <a:t>Diabetes (2)</a:t>
                      </a:r>
                    </a:p>
                    <a:p>
                      <a:r>
                        <a:rPr lang="en-GB" dirty="0"/>
                        <a:t>Obesity (2)</a:t>
                      </a:r>
                    </a:p>
                    <a:p>
                      <a:r>
                        <a:rPr lang="en-GB" dirty="0"/>
                        <a:t>Mill (4)</a:t>
                      </a:r>
                    </a:p>
                    <a:p>
                      <a:r>
                        <a:rPr lang="en-GB" dirty="0"/>
                        <a:t>Kant (5)</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Issues with Kant &amp; Freedom of choice (6)</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C: Not everyone should but everyone could</a:t>
                      </a:r>
                    </a:p>
                  </a:txBody>
                  <a:tcPr/>
                </a:tc>
                <a:extLst>
                  <a:ext uri="{0D108BD9-81ED-4DB2-BD59-A6C34878D82A}">
                    <a16:rowId xmlns:a16="http://schemas.microsoft.com/office/drawing/2014/main" xmlns="" val="2756352635"/>
                  </a:ext>
                </a:extLst>
              </a:tr>
            </a:tbl>
          </a:graphicData>
        </a:graphic>
      </p:graphicFrame>
      <p:sp>
        <p:nvSpPr>
          <p:cNvPr id="15" name="TextBox 14">
            <a:extLst>
              <a:ext uri="{FF2B5EF4-FFF2-40B4-BE49-F238E27FC236}">
                <a16:creationId xmlns:a16="http://schemas.microsoft.com/office/drawing/2014/main" xmlns="" id="{0DE662CA-3C78-46CE-A03D-C5A70C8E03EF}"/>
              </a:ext>
            </a:extLst>
          </p:cNvPr>
          <p:cNvSpPr txBox="1"/>
          <p:nvPr/>
        </p:nvSpPr>
        <p:spPr>
          <a:xfrm>
            <a:off x="250303" y="2062411"/>
            <a:ext cx="4896852" cy="646331"/>
          </a:xfrm>
          <a:prstGeom prst="rect">
            <a:avLst/>
          </a:prstGeom>
          <a:noFill/>
          <a:ln>
            <a:solidFill>
              <a:schemeClr val="tx1"/>
            </a:solidFill>
            <a:prstDash val="sysDash"/>
          </a:ln>
        </p:spPr>
        <p:txBody>
          <a:bodyPr wrap="square" rtlCol="0">
            <a:spAutoFit/>
          </a:bodyPr>
          <a:lstStyle/>
          <a:p>
            <a:pPr algn="ctr"/>
            <a:r>
              <a:rPr lang="en-GB" b="1" i="1" dirty="0"/>
              <a:t>Assess</a:t>
            </a:r>
            <a:r>
              <a:rPr lang="en-GB" i="1" dirty="0"/>
              <a:t> the </a:t>
            </a:r>
            <a:r>
              <a:rPr lang="en-GB" b="1" i="1" dirty="0"/>
              <a:t>extent</a:t>
            </a:r>
            <a:r>
              <a:rPr lang="en-GB" i="1" dirty="0"/>
              <a:t> to which </a:t>
            </a:r>
            <a:r>
              <a:rPr lang="en-GB" b="1" i="1" dirty="0"/>
              <a:t>everyone</a:t>
            </a:r>
            <a:r>
              <a:rPr lang="en-GB" i="1" dirty="0"/>
              <a:t> should have </a:t>
            </a:r>
            <a:r>
              <a:rPr lang="en-GB" b="1" i="1" dirty="0"/>
              <a:t>cupcakes</a:t>
            </a:r>
            <a:r>
              <a:rPr lang="en-GB" i="1" dirty="0"/>
              <a:t>.</a:t>
            </a:r>
          </a:p>
        </p:txBody>
      </p:sp>
      <p:sp>
        <p:nvSpPr>
          <p:cNvPr id="16" name="Rectangle 15">
            <a:extLst>
              <a:ext uri="{FF2B5EF4-FFF2-40B4-BE49-F238E27FC236}">
                <a16:creationId xmlns:a16="http://schemas.microsoft.com/office/drawing/2014/main" xmlns="" id="{23666EF0-5966-4969-9B12-A4819765707D}"/>
              </a:ext>
            </a:extLst>
          </p:cNvPr>
          <p:cNvSpPr/>
          <p:nvPr/>
        </p:nvSpPr>
        <p:spPr>
          <a:xfrm>
            <a:off x="262335" y="5676203"/>
            <a:ext cx="6246750" cy="24330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defTabSz="914400">
              <a:defRPr/>
            </a:pPr>
            <a:r>
              <a:rPr lang="en-US" sz="1400" dirty="0"/>
              <a:t>The first reference to cupcakes can be found in the 19</a:t>
            </a:r>
            <a:r>
              <a:rPr lang="en-US" sz="1400" baseline="30000" dirty="0"/>
              <a:t>th</a:t>
            </a:r>
            <a:r>
              <a:rPr lang="en-US" sz="1400" dirty="0"/>
              <a:t> century in America. Their growing popularity has culminated in a 3.6 billion dollar industry today. Whilst the cakes are popular due to their sweet taste, one can question the claim that everyone should eat them given the rise in diabetes and obesity in the Western world (A). Whilst Bentham would argue that everyone should be able to do what brings about the most pleasure, scholars such as Kant and Mill outline the need for rules and would, in all likelihood, argue that everyone ought not to have cupcakes (B). Whilst there is merit to suggesting that cupcakes should be avoided, it seems that it would be preferable to give people freedom of choice, rather than state that they must or must not eat cupcakes (C).</a:t>
            </a:r>
          </a:p>
        </p:txBody>
      </p:sp>
      <p:sp>
        <p:nvSpPr>
          <p:cNvPr id="2" name="TextBox 1">
            <a:extLst>
              <a:ext uri="{FF2B5EF4-FFF2-40B4-BE49-F238E27FC236}">
                <a16:creationId xmlns:a16="http://schemas.microsoft.com/office/drawing/2014/main" xmlns="" id="{3FC9632D-48F5-404F-9251-8A3D1BF85602}"/>
              </a:ext>
            </a:extLst>
          </p:cNvPr>
          <p:cNvSpPr txBox="1"/>
          <p:nvPr/>
        </p:nvSpPr>
        <p:spPr>
          <a:xfrm>
            <a:off x="262335" y="8529695"/>
            <a:ext cx="1361928" cy="830997"/>
          </a:xfrm>
          <a:prstGeom prst="rect">
            <a:avLst/>
          </a:prstGeom>
          <a:noFill/>
        </p:spPr>
        <p:txBody>
          <a:bodyPr wrap="square" rtlCol="0">
            <a:spAutoFit/>
          </a:bodyPr>
          <a:lstStyle/>
          <a:p>
            <a:pPr algn="ctr"/>
            <a:r>
              <a:rPr lang="en-GB" b="1" dirty="0"/>
              <a:t>DEFINE</a:t>
            </a:r>
          </a:p>
          <a:p>
            <a:pPr algn="ctr"/>
            <a:r>
              <a:rPr lang="en-GB" sz="1500" dirty="0"/>
              <a:t>Key terms and the question</a:t>
            </a:r>
          </a:p>
        </p:txBody>
      </p:sp>
      <p:sp>
        <p:nvSpPr>
          <p:cNvPr id="17" name="Arrow: Down 16">
            <a:extLst>
              <a:ext uri="{FF2B5EF4-FFF2-40B4-BE49-F238E27FC236}">
                <a16:creationId xmlns:a16="http://schemas.microsoft.com/office/drawing/2014/main" xmlns="" id="{4C5C3C24-5D4A-45CB-ACFF-29A3C84F0D30}"/>
              </a:ext>
            </a:extLst>
          </p:cNvPr>
          <p:cNvSpPr/>
          <p:nvPr/>
        </p:nvSpPr>
        <p:spPr>
          <a:xfrm rot="16200000">
            <a:off x="1790310" y="8713995"/>
            <a:ext cx="384602" cy="4623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xmlns="" id="{2CE1A714-E836-4272-9768-8A266528C2AA}"/>
              </a:ext>
            </a:extLst>
          </p:cNvPr>
          <p:cNvSpPr txBox="1"/>
          <p:nvPr/>
        </p:nvSpPr>
        <p:spPr>
          <a:xfrm>
            <a:off x="2381891" y="8494303"/>
            <a:ext cx="1683587" cy="1061829"/>
          </a:xfrm>
          <a:prstGeom prst="rect">
            <a:avLst/>
          </a:prstGeom>
          <a:noFill/>
        </p:spPr>
        <p:txBody>
          <a:bodyPr wrap="square" rtlCol="0">
            <a:spAutoFit/>
          </a:bodyPr>
          <a:lstStyle/>
          <a:p>
            <a:pPr algn="ctr"/>
            <a:r>
              <a:rPr lang="en-GB" b="1" dirty="0"/>
              <a:t>ARGUMENTS</a:t>
            </a:r>
          </a:p>
          <a:p>
            <a:pPr algn="ctr"/>
            <a:r>
              <a:rPr lang="en-GB" sz="1500" dirty="0"/>
              <a:t>Strongest on either side apart from your own</a:t>
            </a:r>
          </a:p>
        </p:txBody>
      </p:sp>
      <p:sp>
        <p:nvSpPr>
          <p:cNvPr id="19" name="Arrow: Down 18">
            <a:extLst>
              <a:ext uri="{FF2B5EF4-FFF2-40B4-BE49-F238E27FC236}">
                <a16:creationId xmlns:a16="http://schemas.microsoft.com/office/drawing/2014/main" xmlns="" id="{0F22696A-F711-4D92-BD17-9C97826100C1}"/>
              </a:ext>
            </a:extLst>
          </p:cNvPr>
          <p:cNvSpPr/>
          <p:nvPr/>
        </p:nvSpPr>
        <p:spPr>
          <a:xfrm rot="16200000">
            <a:off x="4272457" y="8713995"/>
            <a:ext cx="384602" cy="4623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xmlns="" id="{6EE80A31-239F-43C4-AA23-917F2927EE7F}"/>
              </a:ext>
            </a:extLst>
          </p:cNvPr>
          <p:cNvSpPr txBox="1"/>
          <p:nvPr/>
        </p:nvSpPr>
        <p:spPr>
          <a:xfrm>
            <a:off x="4671894" y="8494303"/>
            <a:ext cx="1963510" cy="1061829"/>
          </a:xfrm>
          <a:prstGeom prst="rect">
            <a:avLst/>
          </a:prstGeom>
          <a:noFill/>
        </p:spPr>
        <p:txBody>
          <a:bodyPr wrap="square" rtlCol="0">
            <a:spAutoFit/>
          </a:bodyPr>
          <a:lstStyle/>
          <a:p>
            <a:pPr algn="ctr"/>
            <a:r>
              <a:rPr lang="en-GB" b="1" dirty="0"/>
              <a:t>OVERALL</a:t>
            </a:r>
          </a:p>
          <a:p>
            <a:pPr algn="ctr"/>
            <a:r>
              <a:rPr lang="en-GB" sz="1500" dirty="0"/>
              <a:t>What you will be arguing is the strongest argument</a:t>
            </a:r>
          </a:p>
        </p:txBody>
      </p:sp>
    </p:spTree>
    <p:extLst>
      <p:ext uri="{BB962C8B-B14F-4D97-AF65-F5344CB8AC3E}">
        <p14:creationId xmlns:p14="http://schemas.microsoft.com/office/powerpoint/2010/main" val="102351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D73CC92-D045-4E2C-AEE7-16BC9E375224}"/>
              </a:ext>
            </a:extLst>
          </p:cNvPr>
          <p:cNvSpPr/>
          <p:nvPr/>
        </p:nvSpPr>
        <p:spPr>
          <a:xfrm>
            <a:off x="336883" y="279756"/>
            <a:ext cx="6160169" cy="9234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300" dirty="0"/>
              <a:t>Varying language and using a range of </a:t>
            </a:r>
            <a:r>
              <a:rPr lang="en-GB" sz="1300" b="1" dirty="0"/>
              <a:t>sentence starters and connectives</a:t>
            </a:r>
            <a:r>
              <a:rPr lang="en-GB" sz="1300" dirty="0"/>
              <a:t> can improve the quality of your essay. Writing longer sentences does not make your essay better! Try and find the most </a:t>
            </a:r>
            <a:r>
              <a:rPr lang="en-GB" sz="1300" b="1" dirty="0"/>
              <a:t>appropriate words </a:t>
            </a:r>
            <a:r>
              <a:rPr lang="en-GB" sz="1300" dirty="0"/>
              <a:t>to keep sentences concise and clear. Longer sentences can be broken up using semi-colons.</a:t>
            </a:r>
          </a:p>
        </p:txBody>
      </p:sp>
      <p:graphicFrame>
        <p:nvGraphicFramePr>
          <p:cNvPr id="3" name="Table 2">
            <a:extLst>
              <a:ext uri="{FF2B5EF4-FFF2-40B4-BE49-F238E27FC236}">
                <a16:creationId xmlns:a16="http://schemas.microsoft.com/office/drawing/2014/main" xmlns="" id="{CB2B63C1-905E-4E04-A858-8C98408FAB12}"/>
              </a:ext>
            </a:extLst>
          </p:cNvPr>
          <p:cNvGraphicFramePr>
            <a:graphicFrameLocks noGrp="1"/>
          </p:cNvGraphicFramePr>
          <p:nvPr>
            <p:extLst>
              <p:ext uri="{D42A27DB-BD31-4B8C-83A1-F6EECF244321}">
                <p14:modId xmlns:p14="http://schemas.microsoft.com/office/powerpoint/2010/main" val="3848128951"/>
              </p:ext>
            </p:extLst>
          </p:nvPr>
        </p:nvGraphicFramePr>
        <p:xfrm>
          <a:off x="336883" y="1335504"/>
          <a:ext cx="6160170" cy="5829300"/>
        </p:xfrm>
        <a:graphic>
          <a:graphicData uri="http://schemas.openxmlformats.org/drawingml/2006/table">
            <a:tbl>
              <a:tblPr firstRow="1" bandRow="1">
                <a:tableStyleId>{5940675A-B579-460E-94D1-54222C63F5DA}</a:tableStyleId>
              </a:tblPr>
              <a:tblGrid>
                <a:gridCol w="3080085">
                  <a:extLst>
                    <a:ext uri="{9D8B030D-6E8A-4147-A177-3AD203B41FA5}">
                      <a16:colId xmlns:a16="http://schemas.microsoft.com/office/drawing/2014/main" xmlns="" val="3322966684"/>
                    </a:ext>
                  </a:extLst>
                </a:gridCol>
                <a:gridCol w="3080085">
                  <a:extLst>
                    <a:ext uri="{9D8B030D-6E8A-4147-A177-3AD203B41FA5}">
                      <a16:colId xmlns:a16="http://schemas.microsoft.com/office/drawing/2014/main" xmlns="" val="2429417687"/>
                    </a:ext>
                  </a:extLst>
                </a:gridCol>
              </a:tblGrid>
              <a:tr h="370840">
                <a:tc>
                  <a:txBody>
                    <a:bodyPr/>
                    <a:lstStyle/>
                    <a:p>
                      <a:pPr algn="ctr"/>
                      <a:r>
                        <a:rPr lang="en-GB" b="1" dirty="0"/>
                        <a:t>EXAMPLES</a:t>
                      </a:r>
                    </a:p>
                    <a:p>
                      <a:pPr algn="ctr"/>
                      <a:r>
                        <a:rPr lang="en-GB" dirty="0"/>
                        <a:t>For example…</a:t>
                      </a:r>
                    </a:p>
                    <a:p>
                      <a:pPr algn="ctr"/>
                      <a:r>
                        <a:rPr lang="en-GB" dirty="0"/>
                        <a:t>As exemplified by…</a:t>
                      </a:r>
                    </a:p>
                    <a:p>
                      <a:pPr algn="ctr"/>
                      <a:r>
                        <a:rPr lang="en-GB" dirty="0"/>
                        <a:t>Such as…</a:t>
                      </a:r>
                    </a:p>
                    <a:p>
                      <a:pPr algn="ctr"/>
                      <a:r>
                        <a:rPr lang="en-GB" dirty="0"/>
                        <a:t>Including…</a:t>
                      </a:r>
                    </a:p>
                    <a:p>
                      <a:pPr algn="ctr"/>
                      <a:r>
                        <a:rPr lang="en-GB" dirty="0"/>
                        <a:t>As is shown by…</a:t>
                      </a:r>
                    </a:p>
                    <a:p>
                      <a:pPr algn="ctr"/>
                      <a:r>
                        <a:rPr lang="en-GB" dirty="0"/>
                        <a:t>In the case of…</a:t>
                      </a:r>
                    </a:p>
                    <a:p>
                      <a:pPr algn="ctr"/>
                      <a:r>
                        <a:rPr lang="en-GB" dirty="0"/>
                        <a:t>This is suggested by…</a:t>
                      </a:r>
                    </a:p>
                    <a:p>
                      <a:pPr algn="ctr"/>
                      <a:r>
                        <a:rPr lang="en-GB" dirty="0"/>
                        <a:t>In the case of…</a:t>
                      </a:r>
                    </a:p>
                  </a:txBody>
                  <a:tcPr/>
                </a:tc>
                <a:tc>
                  <a:txBody>
                    <a:bodyPr/>
                    <a:lstStyle/>
                    <a:p>
                      <a:pPr algn="ctr"/>
                      <a:r>
                        <a:rPr lang="en-GB" b="1" dirty="0"/>
                        <a:t>CONTRASTING</a:t>
                      </a:r>
                    </a:p>
                    <a:p>
                      <a:pPr algn="ctr"/>
                      <a:r>
                        <a:rPr lang="en-GB" dirty="0"/>
                        <a:t>With regards to…</a:t>
                      </a:r>
                    </a:p>
                    <a:p>
                      <a:pPr algn="ctr"/>
                      <a:r>
                        <a:rPr lang="en-GB" dirty="0"/>
                        <a:t>By contrast…</a:t>
                      </a:r>
                    </a:p>
                    <a:p>
                      <a:pPr algn="ctr"/>
                      <a:r>
                        <a:rPr lang="en-GB" dirty="0"/>
                        <a:t>However…</a:t>
                      </a:r>
                    </a:p>
                    <a:p>
                      <a:pPr algn="ctr"/>
                      <a:r>
                        <a:rPr lang="en-GB" dirty="0"/>
                        <a:t>On the other hand…</a:t>
                      </a:r>
                    </a:p>
                    <a:p>
                      <a:pPr algn="ctr"/>
                      <a:r>
                        <a:rPr lang="en-GB" dirty="0"/>
                        <a:t>Despite this…</a:t>
                      </a:r>
                    </a:p>
                    <a:p>
                      <a:pPr algn="ctr"/>
                      <a:r>
                        <a:rPr lang="en-GB" dirty="0"/>
                        <a:t>Although…</a:t>
                      </a:r>
                    </a:p>
                    <a:p>
                      <a:pPr algn="ctr"/>
                      <a:r>
                        <a:rPr lang="en-GB" dirty="0"/>
                        <a:t>Whereas…</a:t>
                      </a:r>
                    </a:p>
                    <a:p>
                      <a:pPr algn="ctr"/>
                      <a:r>
                        <a:rPr lang="en-GB" dirty="0"/>
                        <a:t>Concerning…</a:t>
                      </a:r>
                    </a:p>
                  </a:txBody>
                  <a:tcPr/>
                </a:tc>
                <a:extLst>
                  <a:ext uri="{0D108BD9-81ED-4DB2-BD59-A6C34878D82A}">
                    <a16:rowId xmlns:a16="http://schemas.microsoft.com/office/drawing/2014/main" xmlns="" val="905861385"/>
                  </a:ext>
                </a:extLst>
              </a:tr>
              <a:tr h="370840">
                <a:tc>
                  <a:txBody>
                    <a:bodyPr/>
                    <a:lstStyle/>
                    <a:p>
                      <a:pPr algn="ctr"/>
                      <a:r>
                        <a:rPr lang="en-GB" b="1" dirty="0"/>
                        <a:t>SUGGESTING</a:t>
                      </a:r>
                    </a:p>
                    <a:p>
                      <a:pPr algn="ctr"/>
                      <a:r>
                        <a:rPr lang="en-GB" dirty="0"/>
                        <a:t>This suggests…</a:t>
                      </a:r>
                    </a:p>
                    <a:p>
                      <a:pPr algn="ctr"/>
                      <a:r>
                        <a:rPr lang="en-GB" dirty="0"/>
                        <a:t>This shows…</a:t>
                      </a:r>
                    </a:p>
                    <a:p>
                      <a:pPr algn="ctr"/>
                      <a:r>
                        <a:rPr lang="en-GB" dirty="0"/>
                        <a:t>This demonstrates…</a:t>
                      </a:r>
                    </a:p>
                    <a:p>
                      <a:pPr algn="ctr"/>
                      <a:r>
                        <a:rPr lang="en-GB" dirty="0"/>
                        <a:t>It is clear that…</a:t>
                      </a:r>
                    </a:p>
                    <a:p>
                      <a:pPr algn="ctr"/>
                      <a:r>
                        <a:rPr lang="en-GB" dirty="0"/>
                        <a:t>One can argue that…</a:t>
                      </a:r>
                    </a:p>
                    <a:p>
                      <a:pPr algn="ctr"/>
                      <a:r>
                        <a:rPr lang="en-GB" dirty="0"/>
                        <a:t>This emphasises…</a:t>
                      </a:r>
                    </a:p>
                    <a:p>
                      <a:pPr algn="ctr"/>
                      <a:r>
                        <a:rPr lang="en-GB" dirty="0"/>
                        <a:t>As a result…</a:t>
                      </a:r>
                    </a:p>
                    <a:p>
                      <a:pPr algn="ctr"/>
                      <a:r>
                        <a:rPr lang="en-GB" dirty="0"/>
                        <a:t>Since… then…</a:t>
                      </a:r>
                    </a:p>
                  </a:txBody>
                  <a:tcPr/>
                </a:tc>
                <a:tc>
                  <a:txBody>
                    <a:bodyPr/>
                    <a:lstStyle/>
                    <a:p>
                      <a:pPr algn="ctr"/>
                      <a:r>
                        <a:rPr lang="en-GB" b="1" dirty="0"/>
                        <a:t>ADDING POINTS</a:t>
                      </a:r>
                    </a:p>
                    <a:p>
                      <a:pPr algn="ctr"/>
                      <a:r>
                        <a:rPr lang="en-GB" b="0" dirty="0"/>
                        <a:t>In addition…</a:t>
                      </a:r>
                    </a:p>
                    <a:p>
                      <a:pPr algn="ctr"/>
                      <a:r>
                        <a:rPr lang="en-GB" b="0" dirty="0"/>
                        <a:t>Moreover…</a:t>
                      </a:r>
                    </a:p>
                    <a:p>
                      <a:pPr algn="ctr"/>
                      <a:r>
                        <a:rPr lang="en-GB" b="0" dirty="0"/>
                        <a:t>In the same way…</a:t>
                      </a:r>
                    </a:p>
                    <a:p>
                      <a:pPr algn="ctr"/>
                      <a:r>
                        <a:rPr lang="en-GB" b="0" dirty="0"/>
                        <a:t>Equally…</a:t>
                      </a:r>
                    </a:p>
                    <a:p>
                      <a:pPr algn="ctr"/>
                      <a:r>
                        <a:rPr lang="en-GB" b="0" dirty="0"/>
                        <a:t>As with…</a:t>
                      </a:r>
                    </a:p>
                    <a:p>
                      <a:pPr algn="ctr"/>
                      <a:r>
                        <a:rPr lang="en-GB" b="0" dirty="0"/>
                        <a:t>More importantly…</a:t>
                      </a:r>
                    </a:p>
                    <a:p>
                      <a:pPr algn="ctr"/>
                      <a:r>
                        <a:rPr lang="en-GB" b="0" dirty="0"/>
                        <a:t>First, secondly, thirdly…</a:t>
                      </a:r>
                    </a:p>
                    <a:p>
                      <a:pPr algn="ctr"/>
                      <a:r>
                        <a:rPr lang="en-GB" b="0" dirty="0"/>
                        <a:t>Furthermore…</a:t>
                      </a:r>
                    </a:p>
                  </a:txBody>
                  <a:tcPr/>
                </a:tc>
                <a:extLst>
                  <a:ext uri="{0D108BD9-81ED-4DB2-BD59-A6C34878D82A}">
                    <a16:rowId xmlns:a16="http://schemas.microsoft.com/office/drawing/2014/main" xmlns="" val="2252479386"/>
                  </a:ext>
                </a:extLst>
              </a:tr>
              <a:tr h="370840">
                <a:tc>
                  <a:txBody>
                    <a:bodyPr/>
                    <a:lstStyle/>
                    <a:p>
                      <a:pPr algn="ctr"/>
                      <a:r>
                        <a:rPr lang="en-GB" b="1" dirty="0"/>
                        <a:t>CONCESSION</a:t>
                      </a:r>
                    </a:p>
                    <a:p>
                      <a:pPr algn="ctr"/>
                      <a:r>
                        <a:rPr lang="en-GB" b="0" dirty="0"/>
                        <a:t>Whilst it is true that..</a:t>
                      </a:r>
                    </a:p>
                    <a:p>
                      <a:pPr algn="ctr"/>
                      <a:r>
                        <a:rPr lang="en-GB" b="0" dirty="0"/>
                        <a:t>Despite the fact that…</a:t>
                      </a:r>
                    </a:p>
                    <a:p>
                      <a:pPr algn="ctr"/>
                      <a:r>
                        <a:rPr lang="en-GB" b="0" dirty="0"/>
                        <a:t>In spite of…</a:t>
                      </a:r>
                    </a:p>
                    <a:p>
                      <a:pPr algn="ctr"/>
                      <a:r>
                        <a:rPr lang="en-GB" b="0" dirty="0"/>
                        <a:t>Despite this…</a:t>
                      </a:r>
                    </a:p>
                    <a:p>
                      <a:pPr algn="ctr"/>
                      <a:r>
                        <a:rPr lang="en-GB" b="0" dirty="0"/>
                        <a:t>However…</a:t>
                      </a:r>
                    </a:p>
                    <a:p>
                      <a:pPr algn="ctr"/>
                      <a:r>
                        <a:rPr lang="en-GB" b="0" dirty="0"/>
                        <a:t>Nevertheless…</a:t>
                      </a:r>
                    </a:p>
                    <a:p>
                      <a:pPr algn="ctr"/>
                      <a:r>
                        <a:rPr lang="en-GB" b="0" dirty="0"/>
                        <a:t>Although…</a:t>
                      </a:r>
                    </a:p>
                    <a:p>
                      <a:pPr algn="ctr"/>
                      <a:r>
                        <a:rPr lang="en-GB" b="0" dirty="0"/>
                        <a:t>Whilst one can argue that…</a:t>
                      </a:r>
                    </a:p>
                  </a:txBody>
                  <a:tcPr/>
                </a:tc>
                <a:tc>
                  <a:txBody>
                    <a:bodyPr/>
                    <a:lstStyle/>
                    <a:p>
                      <a:pPr algn="ctr"/>
                      <a:r>
                        <a:rPr lang="en-GB" b="1" dirty="0"/>
                        <a:t>SUMMARISING</a:t>
                      </a:r>
                    </a:p>
                    <a:p>
                      <a:pPr algn="ctr"/>
                      <a:r>
                        <a:rPr lang="en-GB" b="0" dirty="0"/>
                        <a:t>In other words…</a:t>
                      </a:r>
                    </a:p>
                    <a:p>
                      <a:pPr algn="ctr"/>
                      <a:r>
                        <a:rPr lang="en-GB" b="0" dirty="0"/>
                        <a:t>Put simply…</a:t>
                      </a:r>
                    </a:p>
                    <a:p>
                      <a:pPr algn="ctr"/>
                      <a:r>
                        <a:rPr lang="en-GB" b="0" dirty="0"/>
                        <a:t>That is…</a:t>
                      </a:r>
                    </a:p>
                    <a:p>
                      <a:pPr algn="ctr"/>
                      <a:r>
                        <a:rPr lang="en-GB" b="0" dirty="0"/>
                        <a:t>Overall…</a:t>
                      </a:r>
                    </a:p>
                    <a:p>
                      <a:pPr algn="ctr"/>
                      <a:r>
                        <a:rPr lang="en-GB" b="0" dirty="0"/>
                        <a:t>Thus…</a:t>
                      </a:r>
                    </a:p>
                    <a:p>
                      <a:pPr algn="ctr"/>
                      <a:r>
                        <a:rPr lang="en-GB" b="0" dirty="0"/>
                        <a:t>In sum…</a:t>
                      </a:r>
                    </a:p>
                    <a:p>
                      <a:pPr algn="ctr"/>
                      <a:r>
                        <a:rPr lang="en-GB" b="0" dirty="0"/>
                        <a:t>In conclusion…</a:t>
                      </a:r>
                    </a:p>
                    <a:p>
                      <a:pPr algn="ctr"/>
                      <a:r>
                        <a:rPr lang="en-GB" b="0" dirty="0"/>
                        <a:t>The strongest argument is…</a:t>
                      </a:r>
                      <a:endParaRPr lang="en-GB" b="1" dirty="0"/>
                    </a:p>
                  </a:txBody>
                  <a:tcPr/>
                </a:tc>
                <a:extLst>
                  <a:ext uri="{0D108BD9-81ED-4DB2-BD59-A6C34878D82A}">
                    <a16:rowId xmlns:a16="http://schemas.microsoft.com/office/drawing/2014/main" xmlns="" val="2661656510"/>
                  </a:ext>
                </a:extLst>
              </a:tr>
            </a:tbl>
          </a:graphicData>
        </a:graphic>
      </p:graphicFrame>
      <p:sp>
        <p:nvSpPr>
          <p:cNvPr id="5" name="TextBox 4">
            <a:extLst>
              <a:ext uri="{FF2B5EF4-FFF2-40B4-BE49-F238E27FC236}">
                <a16:creationId xmlns:a16="http://schemas.microsoft.com/office/drawing/2014/main" xmlns="" id="{63C20B62-5FE2-4ECD-A377-708219660DB3}"/>
              </a:ext>
            </a:extLst>
          </p:cNvPr>
          <p:cNvSpPr txBox="1"/>
          <p:nvPr/>
        </p:nvSpPr>
        <p:spPr>
          <a:xfrm>
            <a:off x="262335" y="7236991"/>
            <a:ext cx="6246750" cy="2492990"/>
          </a:xfrm>
          <a:prstGeom prst="rect">
            <a:avLst/>
          </a:prstGeom>
          <a:noFill/>
        </p:spPr>
        <p:txBody>
          <a:bodyPr wrap="square" rtlCol="0">
            <a:spAutoFit/>
          </a:bodyPr>
          <a:lstStyle/>
          <a:p>
            <a:r>
              <a:rPr lang="en-GB" sz="1300" b="1" dirty="0"/>
              <a:t>Example sentences using these terms:</a:t>
            </a:r>
          </a:p>
          <a:p>
            <a:endParaRPr lang="en-GB" sz="1300" b="1" dirty="0"/>
          </a:p>
          <a:p>
            <a:r>
              <a:rPr lang="en-GB" sz="1300" dirty="0"/>
              <a:t>Bentham’s argument comprises of three parts: first, his use of the principle of utility; second, his understanding of pleasure and pain; and, finally, his application of the hedonic calculus.</a:t>
            </a:r>
          </a:p>
          <a:p>
            <a:endParaRPr lang="en-GB" sz="1300" dirty="0"/>
          </a:p>
          <a:p>
            <a:r>
              <a:rPr lang="en-GB" sz="1300" dirty="0"/>
              <a:t>Whilst Bentham attempted to create a clear ethical framework, Mill argued that it would be far clearer to use rules of thumb to ascertain the morality of an action.</a:t>
            </a:r>
          </a:p>
          <a:p>
            <a:endParaRPr lang="en-GB" sz="1300" dirty="0"/>
          </a:p>
          <a:p>
            <a:r>
              <a:rPr lang="en-GB" sz="1300" dirty="0"/>
              <a:t>Bentham argued that the morality of an action is determined by the amount of pleasure it produces. In the case of cupcakes, if eating a cupcake will produce the greatest aggregate happiness, it ought to be done. </a:t>
            </a:r>
          </a:p>
        </p:txBody>
      </p:sp>
    </p:spTree>
    <p:extLst>
      <p:ext uri="{BB962C8B-B14F-4D97-AF65-F5344CB8AC3E}">
        <p14:creationId xmlns:p14="http://schemas.microsoft.com/office/powerpoint/2010/main" val="103116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Image result for burger big mac">
            <a:extLst>
              <a:ext uri="{FF2B5EF4-FFF2-40B4-BE49-F238E27FC236}">
                <a16:creationId xmlns:a16="http://schemas.microsoft.com/office/drawing/2014/main" xmlns="" id="{380D9E77-FB39-44AA-9BD8-4DE7339DC4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303" y="3484942"/>
            <a:ext cx="3683199" cy="311963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8DCD20D0-C958-4650-BD1C-4C7D05D8E710}"/>
              </a:ext>
            </a:extLst>
          </p:cNvPr>
          <p:cNvSpPr/>
          <p:nvPr/>
        </p:nvSpPr>
        <p:spPr>
          <a:xfrm>
            <a:off x="250303" y="279755"/>
            <a:ext cx="6246750" cy="15696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defTabSz="914400">
              <a:defRPr/>
            </a:pPr>
            <a:r>
              <a:rPr lang="en-GB" sz="1300" dirty="0"/>
              <a:t>There is no set formula for writing a good essay, since people may have widely different styles. That said, when writing </a:t>
            </a:r>
            <a:r>
              <a:rPr lang="en-GB" sz="1300" b="1" dirty="0"/>
              <a:t>paragraphs</a:t>
            </a:r>
            <a:r>
              <a:rPr lang="en-GB" sz="1300" dirty="0"/>
              <a:t> there are key features that ought to be included. Each paragraph should begin with a clear </a:t>
            </a:r>
            <a:r>
              <a:rPr lang="en-GB" sz="1300" b="1" dirty="0"/>
              <a:t>POINT </a:t>
            </a:r>
            <a:r>
              <a:rPr lang="en-GB" sz="1300" dirty="0"/>
              <a:t>that is highly relevant to the question</a:t>
            </a:r>
            <a:r>
              <a:rPr lang="en-GB" sz="1300" b="1" dirty="0"/>
              <a:t>. </a:t>
            </a:r>
            <a:r>
              <a:rPr lang="en-GB" sz="1300" dirty="0"/>
              <a:t>The point should then be </a:t>
            </a:r>
            <a:r>
              <a:rPr lang="en-GB" sz="1300" b="1" dirty="0"/>
              <a:t>EXEMPLIFIED </a:t>
            </a:r>
            <a:r>
              <a:rPr lang="en-GB" sz="1300" dirty="0"/>
              <a:t>and</a:t>
            </a:r>
            <a:r>
              <a:rPr lang="en-GB" sz="1300" b="1" dirty="0"/>
              <a:t> EXPLAINED. </a:t>
            </a:r>
            <a:r>
              <a:rPr lang="en-GB" sz="1300" dirty="0"/>
              <a:t>Using </a:t>
            </a:r>
            <a:r>
              <a:rPr lang="en-GB" sz="1300" b="1" dirty="0"/>
              <a:t>SCHOLARS</a:t>
            </a:r>
            <a:r>
              <a:rPr lang="en-GB" sz="1300" dirty="0"/>
              <a:t> and </a:t>
            </a:r>
            <a:r>
              <a:rPr lang="en-GB" sz="1300" b="1" dirty="0"/>
              <a:t>QUOTATIONS</a:t>
            </a:r>
            <a:r>
              <a:rPr lang="en-GB" sz="1300" dirty="0"/>
              <a:t> adds depth. The point should then be </a:t>
            </a:r>
            <a:r>
              <a:rPr lang="en-GB" sz="1300" b="1" dirty="0"/>
              <a:t>ANALYSED</a:t>
            </a:r>
            <a:r>
              <a:rPr lang="en-GB" sz="1300" dirty="0"/>
              <a:t> and </a:t>
            </a:r>
            <a:r>
              <a:rPr lang="en-GB" sz="1300" b="1" dirty="0"/>
              <a:t>EVALUATED</a:t>
            </a:r>
            <a:r>
              <a:rPr lang="en-GB" sz="1300" dirty="0"/>
              <a:t>. Finally, the point should be returned to in a summary sentence that </a:t>
            </a:r>
            <a:r>
              <a:rPr lang="en-GB" sz="1300" b="1" dirty="0"/>
              <a:t>LINKS BACK </a:t>
            </a:r>
            <a:r>
              <a:rPr lang="en-GB" sz="1300" dirty="0"/>
              <a:t>to the title of the question. This, again, ensures that all information is relevant and sufficiently explained.</a:t>
            </a:r>
            <a:endParaRPr lang="en-US" sz="1400" dirty="0"/>
          </a:p>
        </p:txBody>
      </p:sp>
      <p:sp>
        <p:nvSpPr>
          <p:cNvPr id="19" name="Arrow: Down 18">
            <a:extLst>
              <a:ext uri="{FF2B5EF4-FFF2-40B4-BE49-F238E27FC236}">
                <a16:creationId xmlns:a16="http://schemas.microsoft.com/office/drawing/2014/main" xmlns="" id="{0F22696A-F711-4D92-BD17-9C97826100C1}"/>
              </a:ext>
            </a:extLst>
          </p:cNvPr>
          <p:cNvSpPr/>
          <p:nvPr/>
        </p:nvSpPr>
        <p:spPr>
          <a:xfrm rot="20882063">
            <a:off x="2189589" y="3241844"/>
            <a:ext cx="384602" cy="4623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xmlns="" id="{C608DF3C-BD83-427C-8AFD-020B307FEF2C}"/>
              </a:ext>
            </a:extLst>
          </p:cNvPr>
          <p:cNvSpPr/>
          <p:nvPr/>
        </p:nvSpPr>
        <p:spPr>
          <a:xfrm>
            <a:off x="289416" y="2129997"/>
            <a:ext cx="2934268" cy="968045"/>
          </a:xfrm>
          <a:prstGeom prst="roundRect">
            <a:avLst/>
          </a:prstGeom>
          <a:ln>
            <a:prstDash val="dashDot"/>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t>TOP BUN: </a:t>
            </a:r>
            <a:r>
              <a:rPr lang="en-GB" u="sng" dirty="0"/>
              <a:t>THE POINT</a:t>
            </a:r>
          </a:p>
          <a:p>
            <a:pPr algn="ctr"/>
            <a:r>
              <a:rPr lang="en-GB" sz="1500" dirty="0"/>
              <a:t>Give a clear </a:t>
            </a:r>
            <a:r>
              <a:rPr lang="en-GB" sz="1500" b="1" dirty="0"/>
              <a:t>point</a:t>
            </a:r>
            <a:r>
              <a:rPr lang="en-GB" sz="1500" dirty="0"/>
              <a:t> that is highly relevant to the question. </a:t>
            </a:r>
          </a:p>
        </p:txBody>
      </p:sp>
      <p:sp>
        <p:nvSpPr>
          <p:cNvPr id="22" name="Rectangle: Rounded Corners 21">
            <a:extLst>
              <a:ext uri="{FF2B5EF4-FFF2-40B4-BE49-F238E27FC236}">
                <a16:creationId xmlns:a16="http://schemas.microsoft.com/office/drawing/2014/main" xmlns="" id="{FEC4A9DB-6D4F-4EF2-8D3B-08D418664A14}"/>
              </a:ext>
            </a:extLst>
          </p:cNvPr>
          <p:cNvSpPr/>
          <p:nvPr/>
        </p:nvSpPr>
        <p:spPr>
          <a:xfrm>
            <a:off x="4065478" y="2129997"/>
            <a:ext cx="2431575" cy="5908534"/>
          </a:xfrm>
          <a:prstGeom prst="roundRect">
            <a:avLst/>
          </a:prstGeom>
          <a:ln>
            <a:prstDash val="dashDot"/>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t>FILLINGS: </a:t>
            </a:r>
            <a:r>
              <a:rPr lang="en-GB" u="sng" dirty="0"/>
              <a:t>SCHOLARS, EVIDENCE, EXPLANATION, ANALYSIS</a:t>
            </a:r>
          </a:p>
          <a:p>
            <a:pPr algn="ctr"/>
            <a:endParaRPr lang="en-GB" sz="500" u="sng" dirty="0"/>
          </a:p>
          <a:p>
            <a:pPr algn="ctr"/>
            <a:endParaRPr lang="en-GB" sz="500" u="sng" dirty="0"/>
          </a:p>
          <a:p>
            <a:pPr algn="ctr"/>
            <a:r>
              <a:rPr lang="en-GB" sz="1500" dirty="0"/>
              <a:t>Give </a:t>
            </a:r>
            <a:r>
              <a:rPr lang="en-GB" sz="1500" b="1" dirty="0"/>
              <a:t>examples </a:t>
            </a:r>
            <a:r>
              <a:rPr lang="en-GB" sz="1500" dirty="0"/>
              <a:t>that support the point or that show key aspects of a theory. </a:t>
            </a:r>
            <a:r>
              <a:rPr lang="en-GB" sz="1500" i="1" dirty="0"/>
              <a:t>For example…</a:t>
            </a:r>
            <a:endParaRPr lang="en-GB" sz="1500" dirty="0"/>
          </a:p>
          <a:p>
            <a:pPr algn="ctr"/>
            <a:endParaRPr lang="en-GB" sz="1500" dirty="0"/>
          </a:p>
          <a:p>
            <a:pPr algn="ctr"/>
            <a:r>
              <a:rPr lang="en-GB" sz="1500" dirty="0"/>
              <a:t>Refer to </a:t>
            </a:r>
            <a:r>
              <a:rPr lang="en-GB" sz="1500" b="1" dirty="0"/>
              <a:t>scholars</a:t>
            </a:r>
            <a:r>
              <a:rPr lang="en-GB" sz="1500" dirty="0"/>
              <a:t> that are relevant, including shortened versions of quotes. </a:t>
            </a:r>
            <a:r>
              <a:rPr lang="en-GB" sz="1500" i="1" dirty="0"/>
              <a:t>He argues that…</a:t>
            </a:r>
            <a:endParaRPr lang="en-GB" sz="1500" dirty="0"/>
          </a:p>
          <a:p>
            <a:pPr algn="ctr"/>
            <a:endParaRPr lang="en-GB" sz="1500" dirty="0"/>
          </a:p>
          <a:p>
            <a:pPr algn="ctr"/>
            <a:r>
              <a:rPr lang="en-GB" sz="1500" b="1" dirty="0"/>
              <a:t>Explain </a:t>
            </a:r>
            <a:r>
              <a:rPr lang="en-GB" sz="1500" dirty="0"/>
              <a:t>these examples and the theory further. </a:t>
            </a:r>
            <a:r>
              <a:rPr lang="en-GB" sz="1500" i="1" dirty="0"/>
              <a:t>This entails…</a:t>
            </a:r>
            <a:endParaRPr lang="en-GB" sz="1500" dirty="0"/>
          </a:p>
          <a:p>
            <a:pPr algn="ctr"/>
            <a:endParaRPr lang="en-GB" sz="1500" b="1" dirty="0"/>
          </a:p>
          <a:p>
            <a:pPr algn="ctr"/>
            <a:r>
              <a:rPr lang="en-GB" sz="1500" b="1" dirty="0"/>
              <a:t>Analyse </a:t>
            </a:r>
            <a:r>
              <a:rPr lang="en-GB" sz="1500" dirty="0"/>
              <a:t>by commenting on the strength of an argument. </a:t>
            </a:r>
            <a:r>
              <a:rPr lang="en-GB" sz="1500" i="1" dirty="0"/>
              <a:t>This is a significant argument because…</a:t>
            </a:r>
          </a:p>
        </p:txBody>
      </p:sp>
      <p:sp>
        <p:nvSpPr>
          <p:cNvPr id="23" name="Arrow: Down 22">
            <a:extLst>
              <a:ext uri="{FF2B5EF4-FFF2-40B4-BE49-F238E27FC236}">
                <a16:creationId xmlns:a16="http://schemas.microsoft.com/office/drawing/2014/main" xmlns="" id="{1CAA3C24-C0D6-417A-9C58-834A177BCD16}"/>
              </a:ext>
            </a:extLst>
          </p:cNvPr>
          <p:cNvSpPr/>
          <p:nvPr/>
        </p:nvSpPr>
        <p:spPr>
          <a:xfrm rot="3364670">
            <a:off x="3741200" y="4489422"/>
            <a:ext cx="384602" cy="4623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xmlns="" id="{4E71EA58-430F-4C6B-8CE7-D0663D98A411}"/>
              </a:ext>
            </a:extLst>
          </p:cNvPr>
          <p:cNvSpPr/>
          <p:nvPr/>
        </p:nvSpPr>
        <p:spPr>
          <a:xfrm>
            <a:off x="624768" y="7070486"/>
            <a:ext cx="2934268" cy="968045"/>
          </a:xfrm>
          <a:prstGeom prst="roundRect">
            <a:avLst/>
          </a:prstGeom>
          <a:ln>
            <a:prstDash val="dashDot"/>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t>BOTTOM BUN: </a:t>
            </a:r>
            <a:r>
              <a:rPr lang="en-GB" u="sng" dirty="0"/>
              <a:t>THE LINK</a:t>
            </a:r>
          </a:p>
          <a:p>
            <a:pPr algn="ctr"/>
            <a:r>
              <a:rPr lang="en-GB" sz="1500" b="1" dirty="0"/>
              <a:t>Link back</a:t>
            </a:r>
            <a:r>
              <a:rPr lang="en-GB" sz="1500" dirty="0"/>
              <a:t> to the question. </a:t>
            </a:r>
            <a:r>
              <a:rPr lang="en-GB" sz="1500" i="1" dirty="0"/>
              <a:t>This shows that…</a:t>
            </a:r>
            <a:endParaRPr lang="en-GB" sz="1500" b="1" dirty="0"/>
          </a:p>
        </p:txBody>
      </p:sp>
      <p:sp>
        <p:nvSpPr>
          <p:cNvPr id="25" name="Arrow: Down 24">
            <a:extLst>
              <a:ext uri="{FF2B5EF4-FFF2-40B4-BE49-F238E27FC236}">
                <a16:creationId xmlns:a16="http://schemas.microsoft.com/office/drawing/2014/main" xmlns="" id="{908B2CA5-6FAC-48CE-8240-FE681E0BA80F}"/>
              </a:ext>
            </a:extLst>
          </p:cNvPr>
          <p:cNvSpPr/>
          <p:nvPr/>
        </p:nvSpPr>
        <p:spPr>
          <a:xfrm rot="8520241">
            <a:off x="2425645" y="6520562"/>
            <a:ext cx="384602" cy="4623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xmlns="" id="{A3F38F5A-F547-4260-9491-9717A998EB09}"/>
              </a:ext>
            </a:extLst>
          </p:cNvPr>
          <p:cNvSpPr/>
          <p:nvPr/>
        </p:nvSpPr>
        <p:spPr>
          <a:xfrm>
            <a:off x="439409" y="8348629"/>
            <a:ext cx="6057643" cy="1222188"/>
          </a:xfrm>
          <a:prstGeom prst="roundRect">
            <a:avLst/>
          </a:prstGeom>
          <a:ln>
            <a:prstDash val="dashDot"/>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t>AND REPEAT: </a:t>
            </a:r>
            <a:r>
              <a:rPr lang="en-GB" dirty="0"/>
              <a:t>Follow the same steps for the </a:t>
            </a:r>
            <a:r>
              <a:rPr lang="en-GB" u="sng" dirty="0"/>
              <a:t>EVALUATION</a:t>
            </a:r>
            <a:r>
              <a:rPr lang="en-GB" dirty="0"/>
              <a:t>. </a:t>
            </a:r>
          </a:p>
          <a:p>
            <a:pPr algn="ctr"/>
            <a:r>
              <a:rPr lang="en-GB" sz="1500" dirty="0"/>
              <a:t>You can evaluate a point in the same paragraph as part of your analysis (like a DOUBLE MAC), or in a separate paragraph you are going to write a lot about the opposing theory.</a:t>
            </a:r>
          </a:p>
        </p:txBody>
      </p:sp>
    </p:spTree>
    <p:extLst>
      <p:ext uri="{BB962C8B-B14F-4D97-AF65-F5344CB8AC3E}">
        <p14:creationId xmlns:p14="http://schemas.microsoft.com/office/powerpoint/2010/main" val="36746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F4D3AC0-DC27-4C88-B381-6EA46DA17413}"/>
              </a:ext>
            </a:extLst>
          </p:cNvPr>
          <p:cNvSpPr/>
          <p:nvPr/>
        </p:nvSpPr>
        <p:spPr>
          <a:xfrm>
            <a:off x="336871" y="389209"/>
            <a:ext cx="4057001" cy="56294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GB" sz="1600" dirty="0"/>
              <a:t>Conversely, one could argue that nobody should have cupcakes given their high sugar content. The World Health Organisation estimates that one in four people in the Western world is obese and that consequences of this include a shortening of the life span. The scientist Robert Lustig "Politicians have to come in and reset the playing field” by which he means politicians must make it much harder for companies to sell sugary goods in order to help reduce the epidemic caused by foods such as cupcakes. Despite widely available medicine, people have begun to present with a number of health problems as a result of eating fatty and sugary foods regularly, including tooth decay, diabetes and, albeit less frequently, heart disease. This is a significant argument given the rising cost for government in treating these health problems. It may be, then, that politicians must ban sugary foods such as cupcakes rather than encourage everyone to do it.</a:t>
            </a:r>
          </a:p>
        </p:txBody>
      </p:sp>
      <p:sp>
        <p:nvSpPr>
          <p:cNvPr id="11" name="Rectangle 10">
            <a:extLst>
              <a:ext uri="{FF2B5EF4-FFF2-40B4-BE49-F238E27FC236}">
                <a16:creationId xmlns:a16="http://schemas.microsoft.com/office/drawing/2014/main" xmlns="" id="{4794F562-A1BC-4804-AE43-1AEB777A8C3E}"/>
              </a:ext>
            </a:extLst>
          </p:cNvPr>
          <p:cNvSpPr/>
          <p:nvPr/>
        </p:nvSpPr>
        <p:spPr>
          <a:xfrm>
            <a:off x="336871" y="6253233"/>
            <a:ext cx="6188327" cy="33437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GB" sz="1600" dirty="0"/>
              <a:t>On the other hand, banning cupcakes would involve limiting freedom of choice. Mill argues that freedom is the greatest good and can never be limited by government so long as the free choices made are not harming society, only the individual. This is because personal autonomy is a greater good than controlling health. Even Lustig does not argue that these goods must necessarily be banned, but, rather, controlled so that companies make less money from selling them. One could also put people off buying cupcakes by charging more tax on sugary products. Thus, whilst it would be wrong to suggest that everyone should consume cupcakes, claiming that nobody should be allowed to is also wrong. Perhaps, the term ‘should’ should be understood as a recommendation, instead, whereby people can buy cupcakes but ought not to since they will harm their bodies.</a:t>
            </a:r>
          </a:p>
        </p:txBody>
      </p:sp>
      <p:sp>
        <p:nvSpPr>
          <p:cNvPr id="12" name="TextBox 11">
            <a:extLst>
              <a:ext uri="{FF2B5EF4-FFF2-40B4-BE49-F238E27FC236}">
                <a16:creationId xmlns:a16="http://schemas.microsoft.com/office/drawing/2014/main" xmlns="" id="{58976BD0-3D6E-479F-9D00-10D006BAEF86}"/>
              </a:ext>
            </a:extLst>
          </p:cNvPr>
          <p:cNvSpPr txBox="1"/>
          <p:nvPr/>
        </p:nvSpPr>
        <p:spPr>
          <a:xfrm>
            <a:off x="4684210" y="389209"/>
            <a:ext cx="1840988" cy="954107"/>
          </a:xfrm>
          <a:prstGeom prst="rect">
            <a:avLst/>
          </a:prstGeom>
          <a:noFill/>
        </p:spPr>
        <p:txBody>
          <a:bodyPr wrap="square" rtlCol="0">
            <a:spAutoFit/>
          </a:bodyPr>
          <a:lstStyle/>
          <a:p>
            <a:pPr algn="ctr"/>
            <a:r>
              <a:rPr lang="en-GB" sz="1400" i="1" dirty="0"/>
              <a:t>The paragraph begins with clear point that relate to the whole argument</a:t>
            </a:r>
          </a:p>
        </p:txBody>
      </p:sp>
      <p:cxnSp>
        <p:nvCxnSpPr>
          <p:cNvPr id="6" name="Straight Arrow Connector 5">
            <a:extLst>
              <a:ext uri="{FF2B5EF4-FFF2-40B4-BE49-F238E27FC236}">
                <a16:creationId xmlns:a16="http://schemas.microsoft.com/office/drawing/2014/main" xmlns="" id="{F8609DE5-798F-4112-B5FC-715E21349391}"/>
              </a:ext>
            </a:extLst>
          </p:cNvPr>
          <p:cNvCxnSpPr>
            <a:cxnSpLocks/>
          </p:cNvCxnSpPr>
          <p:nvPr/>
        </p:nvCxnSpPr>
        <p:spPr>
          <a:xfrm>
            <a:off x="4393872" y="641445"/>
            <a:ext cx="290338" cy="955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1C49D09C-FBC1-4200-9D28-65F031C432C5}"/>
              </a:ext>
            </a:extLst>
          </p:cNvPr>
          <p:cNvSpPr txBox="1"/>
          <p:nvPr/>
        </p:nvSpPr>
        <p:spPr>
          <a:xfrm>
            <a:off x="4684210" y="1329020"/>
            <a:ext cx="1840988" cy="1169551"/>
          </a:xfrm>
          <a:prstGeom prst="rect">
            <a:avLst/>
          </a:prstGeom>
          <a:noFill/>
        </p:spPr>
        <p:txBody>
          <a:bodyPr wrap="square" rtlCol="0">
            <a:spAutoFit/>
          </a:bodyPr>
          <a:lstStyle/>
          <a:p>
            <a:pPr algn="ctr"/>
            <a:r>
              <a:rPr lang="en-GB" sz="1400" i="1" dirty="0"/>
              <a:t>Scholars and sources of wisdom are referred to and examples are given to emphasise the point</a:t>
            </a:r>
          </a:p>
        </p:txBody>
      </p:sp>
      <p:cxnSp>
        <p:nvCxnSpPr>
          <p:cNvPr id="21" name="Straight Arrow Connector 20">
            <a:extLst>
              <a:ext uri="{FF2B5EF4-FFF2-40B4-BE49-F238E27FC236}">
                <a16:creationId xmlns:a16="http://schemas.microsoft.com/office/drawing/2014/main" xmlns="" id="{C3A0EED7-9268-463A-81A4-22A8C8E58F18}"/>
              </a:ext>
            </a:extLst>
          </p:cNvPr>
          <p:cNvCxnSpPr>
            <a:cxnSpLocks/>
          </p:cNvCxnSpPr>
          <p:nvPr/>
        </p:nvCxnSpPr>
        <p:spPr>
          <a:xfrm>
            <a:off x="4383252" y="1053425"/>
            <a:ext cx="300958" cy="5979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557AB172-8228-4410-9D54-6A9BA908E20A}"/>
              </a:ext>
            </a:extLst>
          </p:cNvPr>
          <p:cNvCxnSpPr>
            <a:cxnSpLocks/>
          </p:cNvCxnSpPr>
          <p:nvPr/>
        </p:nvCxnSpPr>
        <p:spPr>
          <a:xfrm flipV="1">
            <a:off x="4393872" y="1967825"/>
            <a:ext cx="396492" cy="597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xmlns="" id="{FC718CA8-7AF1-471A-954F-BA402150484A}"/>
              </a:ext>
            </a:extLst>
          </p:cNvPr>
          <p:cNvSpPr txBox="1"/>
          <p:nvPr/>
        </p:nvSpPr>
        <p:spPr>
          <a:xfrm>
            <a:off x="4701300" y="2617693"/>
            <a:ext cx="1840988" cy="738664"/>
          </a:xfrm>
          <a:prstGeom prst="rect">
            <a:avLst/>
          </a:prstGeom>
          <a:noFill/>
        </p:spPr>
        <p:txBody>
          <a:bodyPr wrap="square" rtlCol="0">
            <a:spAutoFit/>
          </a:bodyPr>
          <a:lstStyle/>
          <a:p>
            <a:pPr algn="ctr"/>
            <a:r>
              <a:rPr lang="en-GB" sz="1400" i="1" dirty="0"/>
              <a:t>The meaning of these examples and ideas is further explained</a:t>
            </a:r>
          </a:p>
        </p:txBody>
      </p:sp>
      <p:cxnSp>
        <p:nvCxnSpPr>
          <p:cNvPr id="24" name="Straight Arrow Connector 23">
            <a:extLst>
              <a:ext uri="{FF2B5EF4-FFF2-40B4-BE49-F238E27FC236}">
                <a16:creationId xmlns:a16="http://schemas.microsoft.com/office/drawing/2014/main" xmlns="" id="{E831547E-33A4-41E8-A571-C172979A1419}"/>
              </a:ext>
            </a:extLst>
          </p:cNvPr>
          <p:cNvCxnSpPr>
            <a:cxnSpLocks/>
          </p:cNvCxnSpPr>
          <p:nvPr/>
        </p:nvCxnSpPr>
        <p:spPr>
          <a:xfrm flipV="1">
            <a:off x="4393872" y="3090612"/>
            <a:ext cx="396492" cy="218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7EB47294-F543-4902-9A61-95DA201890F4}"/>
              </a:ext>
            </a:extLst>
          </p:cNvPr>
          <p:cNvSpPr txBox="1"/>
          <p:nvPr/>
        </p:nvSpPr>
        <p:spPr>
          <a:xfrm>
            <a:off x="4684210" y="3502849"/>
            <a:ext cx="1947142" cy="954107"/>
          </a:xfrm>
          <a:prstGeom prst="rect">
            <a:avLst/>
          </a:prstGeom>
          <a:noFill/>
        </p:spPr>
        <p:txBody>
          <a:bodyPr wrap="square" rtlCol="0">
            <a:spAutoFit/>
          </a:bodyPr>
          <a:lstStyle/>
          <a:p>
            <a:pPr algn="ctr"/>
            <a:r>
              <a:rPr lang="en-GB" sz="1400" i="1" dirty="0"/>
              <a:t>The argument is analysed and the significance of it is considered</a:t>
            </a:r>
          </a:p>
        </p:txBody>
      </p:sp>
      <p:cxnSp>
        <p:nvCxnSpPr>
          <p:cNvPr id="26" name="Straight Arrow Connector 25">
            <a:extLst>
              <a:ext uri="{FF2B5EF4-FFF2-40B4-BE49-F238E27FC236}">
                <a16:creationId xmlns:a16="http://schemas.microsoft.com/office/drawing/2014/main" xmlns="" id="{3D26B7C1-ED52-45A6-A320-61314DDC82CE}"/>
              </a:ext>
            </a:extLst>
          </p:cNvPr>
          <p:cNvCxnSpPr>
            <a:cxnSpLocks/>
          </p:cNvCxnSpPr>
          <p:nvPr/>
        </p:nvCxnSpPr>
        <p:spPr>
          <a:xfrm flipV="1">
            <a:off x="4393872" y="3802489"/>
            <a:ext cx="396492" cy="8975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45A262C2-9083-4F30-AF96-391F95AB2CA2}"/>
              </a:ext>
            </a:extLst>
          </p:cNvPr>
          <p:cNvSpPr txBox="1"/>
          <p:nvPr/>
        </p:nvSpPr>
        <p:spPr>
          <a:xfrm>
            <a:off x="4586808" y="4554463"/>
            <a:ext cx="2141946" cy="523220"/>
          </a:xfrm>
          <a:prstGeom prst="rect">
            <a:avLst/>
          </a:prstGeom>
          <a:noFill/>
        </p:spPr>
        <p:txBody>
          <a:bodyPr wrap="square" rtlCol="0">
            <a:spAutoFit/>
          </a:bodyPr>
          <a:lstStyle/>
          <a:p>
            <a:pPr algn="ctr"/>
            <a:r>
              <a:rPr lang="en-GB" sz="1400" i="1" dirty="0"/>
              <a:t>The question is referred to again at the end</a:t>
            </a:r>
          </a:p>
        </p:txBody>
      </p:sp>
      <p:cxnSp>
        <p:nvCxnSpPr>
          <p:cNvPr id="28" name="Straight Arrow Connector 27">
            <a:extLst>
              <a:ext uri="{FF2B5EF4-FFF2-40B4-BE49-F238E27FC236}">
                <a16:creationId xmlns:a16="http://schemas.microsoft.com/office/drawing/2014/main" xmlns="" id="{00B0202D-3CAB-44BB-9268-9D176821CD6B}"/>
              </a:ext>
            </a:extLst>
          </p:cNvPr>
          <p:cNvCxnSpPr>
            <a:cxnSpLocks/>
          </p:cNvCxnSpPr>
          <p:nvPr/>
        </p:nvCxnSpPr>
        <p:spPr>
          <a:xfrm flipV="1">
            <a:off x="4400342" y="4848497"/>
            <a:ext cx="390022" cy="5560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xmlns="" id="{D03EE1E6-9CDF-41F1-ADA1-70163CE69F1A}"/>
              </a:ext>
            </a:extLst>
          </p:cNvPr>
          <p:cNvSpPr txBox="1"/>
          <p:nvPr/>
        </p:nvSpPr>
        <p:spPr>
          <a:xfrm>
            <a:off x="4489406" y="5186863"/>
            <a:ext cx="2141946" cy="954107"/>
          </a:xfrm>
          <a:prstGeom prst="rect">
            <a:avLst/>
          </a:prstGeom>
          <a:noFill/>
        </p:spPr>
        <p:txBody>
          <a:bodyPr wrap="square" rtlCol="0">
            <a:spAutoFit/>
          </a:bodyPr>
          <a:lstStyle/>
          <a:p>
            <a:pPr algn="ctr"/>
            <a:r>
              <a:rPr lang="en-GB" sz="1400" i="1" dirty="0"/>
              <a:t>Nuance is considered by analysing theories in more detail and re-phrasing the question statement</a:t>
            </a:r>
          </a:p>
        </p:txBody>
      </p:sp>
      <p:cxnSp>
        <p:nvCxnSpPr>
          <p:cNvPr id="34" name="Straight Arrow Connector 33">
            <a:extLst>
              <a:ext uri="{FF2B5EF4-FFF2-40B4-BE49-F238E27FC236}">
                <a16:creationId xmlns:a16="http://schemas.microsoft.com/office/drawing/2014/main" xmlns="" id="{EA79DAC3-6312-45D5-899F-5DA5C505DE34}"/>
              </a:ext>
            </a:extLst>
          </p:cNvPr>
          <p:cNvCxnSpPr>
            <a:cxnSpLocks/>
          </p:cNvCxnSpPr>
          <p:nvPr/>
        </p:nvCxnSpPr>
        <p:spPr>
          <a:xfrm flipV="1">
            <a:off x="4391797" y="5953114"/>
            <a:ext cx="292413" cy="282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447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D73CC92-D045-4E2C-AEE7-16BC9E375224}"/>
              </a:ext>
            </a:extLst>
          </p:cNvPr>
          <p:cNvSpPr/>
          <p:nvPr/>
        </p:nvSpPr>
        <p:spPr>
          <a:xfrm>
            <a:off x="250303" y="238812"/>
            <a:ext cx="6246750" cy="210100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300" dirty="0"/>
              <a:t>Your </a:t>
            </a:r>
            <a:r>
              <a:rPr lang="en-GB" sz="1300" b="1" dirty="0"/>
              <a:t>conclusion</a:t>
            </a:r>
            <a:r>
              <a:rPr lang="en-GB" sz="1300" dirty="0"/>
              <a:t> is an opportunity to revisit your arguments throughout the essay. Some people like to give their strongest argument in the </a:t>
            </a:r>
            <a:r>
              <a:rPr lang="en-GB" sz="1300" b="1" dirty="0"/>
              <a:t>conclusion </a:t>
            </a:r>
            <a:r>
              <a:rPr lang="en-GB" sz="1300" dirty="0"/>
              <a:t>whilst others prefer to give their strongest argument before the conclusion and just summarise the whole argument again at the end. Make sure that you do not just restate your points very simply as this will not add anything to your essay! The conclusion will share a lot of similarities with your introduction. Many people also like to use first person in the conclusion to emphasise that it is their own favoured argument. Conclusions are very important so make sure you leave time at the end. It is also important to make sure that you evaluate and reach mini-judgements throughout the essay, rather than leave this all to the conclusion.</a:t>
            </a:r>
          </a:p>
        </p:txBody>
      </p:sp>
      <p:sp>
        <p:nvSpPr>
          <p:cNvPr id="34" name="Rectangle 33">
            <a:extLst>
              <a:ext uri="{FF2B5EF4-FFF2-40B4-BE49-F238E27FC236}">
                <a16:creationId xmlns:a16="http://schemas.microsoft.com/office/drawing/2014/main" xmlns="" id="{BAEF3AEC-B7E5-4C20-B05D-5E4328A995CE}"/>
              </a:ext>
            </a:extLst>
          </p:cNvPr>
          <p:cNvSpPr/>
          <p:nvPr/>
        </p:nvSpPr>
        <p:spPr>
          <a:xfrm>
            <a:off x="250303" y="5625615"/>
            <a:ext cx="6246750" cy="395940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just"/>
            <a:r>
              <a:rPr lang="en-GB" sz="1600" i="1" dirty="0"/>
              <a:t>Overall, I would argue it would be wrong to say that everyone should have cupcakes. First, one must consider what the effects would be individuals, such as those who have diabetes, in making cupcakes mandatory. Second, one must question the impact of everyone eating cupcakes on the NHS and government, given the health concerns. This, from the outset, drastically limited the extent to which the statement could be accepted. On the other hand, banning cupcakes would also be wrong since it would limit autonomy. Instead, it would be better to reformulate the statement to say that everyone should be allowed to have cupcakes, since this would ensure people’s freedom without suggesting that everyone must do something that would harm them. Thus, whilst I concede there are some benefits to preventing people from having cupcakes, I favour a libertarian approach, such as that of Mill, is preferable since it emphasises the importance of freedom: people ought to have the option of cupcakes, but not be forced to eat or avoid them. </a:t>
            </a:r>
          </a:p>
        </p:txBody>
      </p:sp>
      <p:sp>
        <p:nvSpPr>
          <p:cNvPr id="18" name="TextBox 17">
            <a:extLst>
              <a:ext uri="{FF2B5EF4-FFF2-40B4-BE49-F238E27FC236}">
                <a16:creationId xmlns:a16="http://schemas.microsoft.com/office/drawing/2014/main" xmlns="" id="{005975C2-78B0-4BB3-A1F5-51B56E7EDF75}"/>
              </a:ext>
            </a:extLst>
          </p:cNvPr>
          <p:cNvSpPr txBox="1"/>
          <p:nvPr/>
        </p:nvSpPr>
        <p:spPr>
          <a:xfrm>
            <a:off x="1640579" y="2585484"/>
            <a:ext cx="1361928" cy="1061829"/>
          </a:xfrm>
          <a:prstGeom prst="rect">
            <a:avLst/>
          </a:prstGeom>
          <a:noFill/>
        </p:spPr>
        <p:txBody>
          <a:bodyPr wrap="square" rtlCol="0">
            <a:spAutoFit/>
          </a:bodyPr>
          <a:lstStyle/>
          <a:p>
            <a:pPr algn="ctr"/>
            <a:r>
              <a:rPr lang="en-GB" b="1" dirty="0"/>
              <a:t>RE-STATE</a:t>
            </a:r>
          </a:p>
          <a:p>
            <a:pPr algn="ctr"/>
            <a:r>
              <a:rPr lang="en-GB" sz="1500" dirty="0"/>
              <a:t>What was the question asking you?</a:t>
            </a:r>
          </a:p>
        </p:txBody>
      </p:sp>
      <p:pic>
        <p:nvPicPr>
          <p:cNvPr id="23" name="Picture 2" descr="Image result for thumbs up">
            <a:extLst>
              <a:ext uri="{FF2B5EF4-FFF2-40B4-BE49-F238E27FC236}">
                <a16:creationId xmlns:a16="http://schemas.microsoft.com/office/drawing/2014/main" xmlns="" id="{EA59EA5D-9C98-4B96-9B1C-8CCF994B85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303" y="2421261"/>
            <a:ext cx="1390276" cy="139027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xmlns="" id="{52209E64-B6F7-4833-ABF3-F7DD82DAE3DE}"/>
              </a:ext>
            </a:extLst>
          </p:cNvPr>
          <p:cNvSpPr txBox="1"/>
          <p:nvPr/>
        </p:nvSpPr>
        <p:spPr>
          <a:xfrm>
            <a:off x="4768190" y="2585484"/>
            <a:ext cx="1605313" cy="1061829"/>
          </a:xfrm>
          <a:prstGeom prst="rect">
            <a:avLst/>
          </a:prstGeom>
          <a:noFill/>
        </p:spPr>
        <p:txBody>
          <a:bodyPr wrap="square" rtlCol="0">
            <a:spAutoFit/>
          </a:bodyPr>
          <a:lstStyle/>
          <a:p>
            <a:pPr algn="ctr"/>
            <a:r>
              <a:rPr lang="en-GB" b="1" dirty="0"/>
              <a:t>SUMMARISE</a:t>
            </a:r>
          </a:p>
          <a:p>
            <a:pPr algn="ctr"/>
            <a:r>
              <a:rPr lang="en-GB" sz="1500" dirty="0"/>
              <a:t>What were some of the best arguments?</a:t>
            </a:r>
          </a:p>
        </p:txBody>
      </p:sp>
      <p:pic>
        <p:nvPicPr>
          <p:cNvPr id="25" name="Picture 2" descr="Image result for thumbs up">
            <a:extLst>
              <a:ext uri="{FF2B5EF4-FFF2-40B4-BE49-F238E27FC236}">
                <a16:creationId xmlns:a16="http://schemas.microsoft.com/office/drawing/2014/main" xmlns="" id="{69215E44-2009-4BD5-9007-CD2127DBFE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7915" y="2421261"/>
            <a:ext cx="1390276" cy="139027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xmlns="" id="{91947CEF-FAEC-4183-86D8-334C93E78B77}"/>
              </a:ext>
            </a:extLst>
          </p:cNvPr>
          <p:cNvSpPr txBox="1"/>
          <p:nvPr/>
        </p:nvSpPr>
        <p:spPr>
          <a:xfrm>
            <a:off x="1640578" y="4116066"/>
            <a:ext cx="1737335" cy="1292662"/>
          </a:xfrm>
          <a:prstGeom prst="rect">
            <a:avLst/>
          </a:prstGeom>
          <a:noFill/>
        </p:spPr>
        <p:txBody>
          <a:bodyPr wrap="square" rtlCol="0">
            <a:spAutoFit/>
          </a:bodyPr>
          <a:lstStyle/>
          <a:p>
            <a:pPr algn="ctr"/>
            <a:r>
              <a:rPr lang="en-GB" b="1" dirty="0"/>
              <a:t>INTERPRET</a:t>
            </a:r>
          </a:p>
          <a:p>
            <a:pPr algn="ctr"/>
            <a:r>
              <a:rPr lang="en-GB" sz="1500" dirty="0"/>
              <a:t>Does your conclusion depend on interpretation of the question?</a:t>
            </a:r>
          </a:p>
        </p:txBody>
      </p:sp>
      <p:pic>
        <p:nvPicPr>
          <p:cNvPr id="27" name="Picture 2" descr="Image result for thumbs up">
            <a:extLst>
              <a:ext uri="{FF2B5EF4-FFF2-40B4-BE49-F238E27FC236}">
                <a16:creationId xmlns:a16="http://schemas.microsoft.com/office/drawing/2014/main" xmlns="" id="{B2FCBDC1-D5A9-4F14-8FF6-67B1906901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303" y="3951843"/>
            <a:ext cx="1390276" cy="1390276"/>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xmlns="" id="{555E4486-CC21-4B27-AB2B-3BA4BFD46778}"/>
              </a:ext>
            </a:extLst>
          </p:cNvPr>
          <p:cNvSpPr txBox="1"/>
          <p:nvPr/>
        </p:nvSpPr>
        <p:spPr>
          <a:xfrm>
            <a:off x="4768190" y="4116066"/>
            <a:ext cx="1728863" cy="1061829"/>
          </a:xfrm>
          <a:prstGeom prst="rect">
            <a:avLst/>
          </a:prstGeom>
          <a:noFill/>
        </p:spPr>
        <p:txBody>
          <a:bodyPr wrap="square" rtlCol="0">
            <a:spAutoFit/>
          </a:bodyPr>
          <a:lstStyle/>
          <a:p>
            <a:pPr algn="ctr"/>
            <a:r>
              <a:rPr lang="en-GB" b="1" dirty="0"/>
              <a:t>EMPHASISE</a:t>
            </a:r>
          </a:p>
          <a:p>
            <a:pPr algn="ctr"/>
            <a:r>
              <a:rPr lang="en-GB" sz="1500" dirty="0"/>
              <a:t>Why is your argument the strongest? </a:t>
            </a:r>
          </a:p>
        </p:txBody>
      </p:sp>
      <p:pic>
        <p:nvPicPr>
          <p:cNvPr id="29" name="Picture 2" descr="Image result for thumbs up">
            <a:extLst>
              <a:ext uri="{FF2B5EF4-FFF2-40B4-BE49-F238E27FC236}">
                <a16:creationId xmlns:a16="http://schemas.microsoft.com/office/drawing/2014/main" xmlns="" id="{82D8EA7C-8CEE-4EF9-B86E-CE19D4DA75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7915" y="3951843"/>
            <a:ext cx="1390276" cy="139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5377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357</TotalTime>
  <Words>2937</Words>
  <Application>Microsoft Macintosh PowerPoint</Application>
  <PresentationFormat>A4 Paper (210x297 mm)</PresentationFormat>
  <Paragraphs>223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Taylor</dc:creator>
  <cp:lastModifiedBy>Lois Vanstone</cp:lastModifiedBy>
  <cp:revision>33</cp:revision>
  <dcterms:created xsi:type="dcterms:W3CDTF">2017-09-09T09:23:43Z</dcterms:created>
  <dcterms:modified xsi:type="dcterms:W3CDTF">2020-06-24T14:07:17Z</dcterms:modified>
</cp:coreProperties>
</file>